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22"/>
  </p:notesMasterIdLst>
  <p:sldIdLst>
    <p:sldId id="271" r:id="rId2"/>
    <p:sldId id="259" r:id="rId3"/>
    <p:sldId id="302" r:id="rId4"/>
    <p:sldId id="331" r:id="rId5"/>
    <p:sldId id="330" r:id="rId6"/>
    <p:sldId id="329" r:id="rId7"/>
    <p:sldId id="338" r:id="rId8"/>
    <p:sldId id="260" r:id="rId9"/>
    <p:sldId id="285" r:id="rId10"/>
    <p:sldId id="267" r:id="rId11"/>
    <p:sldId id="326" r:id="rId12"/>
    <p:sldId id="332" r:id="rId13"/>
    <p:sldId id="333" r:id="rId14"/>
    <p:sldId id="334" r:id="rId15"/>
    <p:sldId id="335" r:id="rId16"/>
    <p:sldId id="336" r:id="rId17"/>
    <p:sldId id="257" r:id="rId18"/>
    <p:sldId id="337" r:id="rId19"/>
    <p:sldId id="341" r:id="rId20"/>
    <p:sldId id="339" r:id="rId21"/>
  </p:sldIdLst>
  <p:sldSz cx="9144000" cy="5143500" type="screen16x9"/>
  <p:notesSz cx="6858000" cy="9144000"/>
  <p:embeddedFontLst>
    <p:embeddedFont>
      <p:font typeface="Inter" panose="02000503000000020004" pitchFamily="2" charset="0"/>
      <p:regular r:id="rId23"/>
      <p:bold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Raleway" pitchFamily="2" charset="77"/>
      <p:regular r:id="rId29"/>
      <p:bold r:id="rId30"/>
      <p:italic r:id="rId31"/>
      <p:boldItalic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CA62A0-569A-4103-9887-DD6628C8DF72}">
  <a:tblStyle styleId="{B8CA62A0-569A-4103-9887-DD6628C8DF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8"/>
  </p:normalViewPr>
  <p:slideViewPr>
    <p:cSldViewPr snapToGrid="0">
      <p:cViewPr varScale="1">
        <p:scale>
          <a:sx n="158" d="100"/>
          <a:sy n="158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db0f9523d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db0f9523d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5978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0396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4961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76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119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3018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87930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2136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db0f9523dd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db0f9523dd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884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db0f9523dd_0_25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db0f9523dd_0_25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db0f9523dd_0_25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db0f9523dd_0_25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709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db0f9523dd_0_25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db0f9523dd_0_25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3770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db0f9523dd_0_25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db0f9523dd_0_25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2781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db0f9523dd_0_25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db0f9523dd_0_25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3629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d0c7d16c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d0c7d16c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b0f9523dd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db0f9523dd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4981574" y="-1019175"/>
            <a:ext cx="7315200" cy="731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2232625" y="1682175"/>
            <a:ext cx="3368100" cy="13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930425" y="1749993"/>
            <a:ext cx="1188600" cy="1188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930425" y="3114225"/>
            <a:ext cx="4670100" cy="3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1145201" flipH="1">
            <a:off x="4607237" y="-91128"/>
            <a:ext cx="6400801" cy="640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10800000">
            <a:off x="-2781300" y="-2814300"/>
            <a:ext cx="51435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6200775" y="2879675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720000" y="1088900"/>
            <a:ext cx="77040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191919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>
            <a:off x="710250" y="4608575"/>
            <a:ext cx="772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8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5105400" y="1195825"/>
            <a:ext cx="7686676" cy="768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8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4085988">
            <a:off x="-2600323" y="-3118100"/>
            <a:ext cx="7315199" cy="73151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9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4187250" y="539500"/>
            <a:ext cx="7315200" cy="73152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720000" y="1506330"/>
            <a:ext cx="3899700" cy="24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cxnSp>
        <p:nvCxnSpPr>
          <p:cNvPr id="55" name="Google Shape;55;p9"/>
          <p:cNvCxnSpPr/>
          <p:nvPr/>
        </p:nvCxnSpPr>
        <p:spPr>
          <a:xfrm>
            <a:off x="710250" y="4608575"/>
            <a:ext cx="772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3434975" y="-3420750"/>
            <a:ext cx="6111601" cy="611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6105525" y="2124425"/>
            <a:ext cx="6111601" cy="61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1787975" y="3113702"/>
            <a:ext cx="5182500" cy="642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1"/>
          </p:nvPr>
        </p:nvSpPr>
        <p:spPr>
          <a:xfrm>
            <a:off x="1094525" y="1387498"/>
            <a:ext cx="6569400" cy="172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9" name="Google Shape;129;p21"/>
          <p:cNvCxnSpPr/>
          <p:nvPr/>
        </p:nvCxnSpPr>
        <p:spPr>
          <a:xfrm>
            <a:off x="710250" y="548750"/>
            <a:ext cx="772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21"/>
          <p:cNvCxnSpPr/>
          <p:nvPr/>
        </p:nvCxnSpPr>
        <p:spPr>
          <a:xfrm>
            <a:off x="710250" y="4608575"/>
            <a:ext cx="772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-1387022" flipH="1">
            <a:off x="5667374" y="-995451"/>
            <a:ext cx="7315198" cy="731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9412978" flipH="1">
            <a:off x="-3790951" y="-166776"/>
            <a:ext cx="7315198" cy="7315198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 txBox="1">
            <a:spLocks noGrp="1"/>
          </p:cNvSpPr>
          <p:nvPr>
            <p:ph type="title"/>
          </p:nvPr>
        </p:nvSpPr>
        <p:spPr>
          <a:xfrm>
            <a:off x="6019500" y="269594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title" idx="2"/>
          </p:nvPr>
        </p:nvSpPr>
        <p:spPr>
          <a:xfrm>
            <a:off x="3369748" y="269594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subTitle" idx="1"/>
          </p:nvPr>
        </p:nvSpPr>
        <p:spPr>
          <a:xfrm>
            <a:off x="720001" y="3089532"/>
            <a:ext cx="2404500" cy="88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subTitle" idx="3"/>
          </p:nvPr>
        </p:nvSpPr>
        <p:spPr>
          <a:xfrm>
            <a:off x="3369741" y="3089532"/>
            <a:ext cx="2404500" cy="88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title" idx="4"/>
          </p:nvPr>
        </p:nvSpPr>
        <p:spPr>
          <a:xfrm>
            <a:off x="720001" y="2695945"/>
            <a:ext cx="2404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subTitle" idx="5"/>
          </p:nvPr>
        </p:nvSpPr>
        <p:spPr>
          <a:xfrm>
            <a:off x="6019500" y="3089532"/>
            <a:ext cx="2404500" cy="88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n columns">
  <p:cSld name="CUSTOM_9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>
            <a:spLocks noGrp="1"/>
          </p:cNvSpPr>
          <p:nvPr>
            <p:ph type="subTitle" idx="1"/>
          </p:nvPr>
        </p:nvSpPr>
        <p:spPr>
          <a:xfrm>
            <a:off x="1338963" y="184477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subTitle" idx="2"/>
          </p:nvPr>
        </p:nvSpPr>
        <p:spPr>
          <a:xfrm>
            <a:off x="1338938" y="25176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3"/>
          </p:nvPr>
        </p:nvSpPr>
        <p:spPr>
          <a:xfrm>
            <a:off x="1338963" y="319047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subTitle" idx="4"/>
          </p:nvPr>
        </p:nvSpPr>
        <p:spPr>
          <a:xfrm>
            <a:off x="1338938" y="38633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9"/>
          <p:cNvSpPr txBox="1">
            <a:spLocks noGrp="1"/>
          </p:cNvSpPr>
          <p:nvPr>
            <p:ph type="title"/>
          </p:nvPr>
        </p:nvSpPr>
        <p:spPr>
          <a:xfrm>
            <a:off x="720000" y="411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9"/>
          <p:cNvSpPr txBox="1">
            <a:spLocks noGrp="1"/>
          </p:cNvSpPr>
          <p:nvPr>
            <p:ph type="subTitle" idx="5"/>
          </p:nvPr>
        </p:nvSpPr>
        <p:spPr>
          <a:xfrm>
            <a:off x="1338963" y="11719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9"/>
          <p:cNvSpPr txBox="1">
            <a:spLocks noGrp="1"/>
          </p:cNvSpPr>
          <p:nvPr>
            <p:ph type="subTitle" idx="6"/>
          </p:nvPr>
        </p:nvSpPr>
        <p:spPr>
          <a:xfrm>
            <a:off x="5294338" y="184477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9"/>
          <p:cNvSpPr txBox="1">
            <a:spLocks noGrp="1"/>
          </p:cNvSpPr>
          <p:nvPr>
            <p:ph type="subTitle" idx="7"/>
          </p:nvPr>
        </p:nvSpPr>
        <p:spPr>
          <a:xfrm>
            <a:off x="5294312" y="25176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9"/>
          <p:cNvSpPr txBox="1">
            <a:spLocks noGrp="1"/>
          </p:cNvSpPr>
          <p:nvPr>
            <p:ph type="subTitle" idx="8"/>
          </p:nvPr>
        </p:nvSpPr>
        <p:spPr>
          <a:xfrm>
            <a:off x="5294337" y="319047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9"/>
          <p:cNvSpPr txBox="1">
            <a:spLocks noGrp="1"/>
          </p:cNvSpPr>
          <p:nvPr>
            <p:ph type="subTitle" idx="9"/>
          </p:nvPr>
        </p:nvSpPr>
        <p:spPr>
          <a:xfrm>
            <a:off x="5294312" y="38633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9"/>
          <p:cNvSpPr txBox="1">
            <a:spLocks noGrp="1"/>
          </p:cNvSpPr>
          <p:nvPr>
            <p:ph type="subTitle" idx="13"/>
          </p:nvPr>
        </p:nvSpPr>
        <p:spPr>
          <a:xfrm>
            <a:off x="5294338" y="1171926"/>
            <a:ext cx="3060900" cy="47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9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rot="10800000">
            <a:off x="5294360" y="-5840802"/>
            <a:ext cx="7886377" cy="7886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9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-4999315" y="2626923"/>
            <a:ext cx="7886377" cy="78863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237;p29"/>
          <p:cNvCxnSpPr/>
          <p:nvPr/>
        </p:nvCxnSpPr>
        <p:spPr>
          <a:xfrm>
            <a:off x="710250" y="4608575"/>
            <a:ext cx="7723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5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-5157275" y="-2658325"/>
            <a:ext cx="8695946" cy="8695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5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1145201" flipH="1">
            <a:off x="6359398" y="1958750"/>
            <a:ext cx="5143498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Raleway"/>
              <a:buNone/>
              <a:defRPr sz="2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8" r:id="rId5"/>
    <p:sldLayoutId id="2147483667" r:id="rId6"/>
    <p:sldLayoutId id="2147483670" r:id="rId7"/>
    <p:sldLayoutId id="2147483675" r:id="rId8"/>
    <p:sldLayoutId id="2147483681" r:id="rId9"/>
    <p:sldLayoutId id="214748368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https://unichrone.com/blog/wp-content/uploads/fishbone-root-cause-analysis.png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5"/>
          <p:cNvSpPr txBox="1">
            <a:spLocks noGrp="1"/>
          </p:cNvSpPr>
          <p:nvPr>
            <p:ph type="title"/>
          </p:nvPr>
        </p:nvSpPr>
        <p:spPr>
          <a:xfrm>
            <a:off x="1155663" y="834339"/>
            <a:ext cx="6832674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Inter" panose="020B0604020202020204" charset="0"/>
                <a:ea typeface="Inter" panose="020B0604020202020204" charset="0"/>
              </a:rPr>
              <a:t>Total Quality Management</a:t>
            </a:r>
            <a:endParaRPr b="1" dirty="0">
              <a:latin typeface="Inter" panose="020B0604020202020204" charset="0"/>
              <a:ea typeface="Inter" panose="020B0604020202020204" charset="0"/>
            </a:endParaRPr>
          </a:p>
        </p:txBody>
      </p:sp>
      <p:cxnSp>
        <p:nvCxnSpPr>
          <p:cNvPr id="530" name="Google Shape;530;p55"/>
          <p:cNvCxnSpPr/>
          <p:nvPr/>
        </p:nvCxnSpPr>
        <p:spPr>
          <a:xfrm>
            <a:off x="4572000" y="-19470"/>
            <a:ext cx="0" cy="12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1" name="Google Shape;531;p55"/>
          <p:cNvCxnSpPr/>
          <p:nvPr/>
        </p:nvCxnSpPr>
        <p:spPr>
          <a:xfrm>
            <a:off x="4572000" y="3948348"/>
            <a:ext cx="0" cy="12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C77B0A4-919C-D1F5-ED16-9CF064401CFD}"/>
              </a:ext>
            </a:extLst>
          </p:cNvPr>
          <p:cNvSpPr txBox="1"/>
          <p:nvPr/>
        </p:nvSpPr>
        <p:spPr>
          <a:xfrm>
            <a:off x="2604977" y="4221180"/>
            <a:ext cx="18819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nter" panose="020B0604020202020204" charset="0"/>
                <a:ea typeface="Inter" panose="020B0604020202020204" charset="0"/>
              </a:rPr>
              <a:t>C011 Arushi </a:t>
            </a:r>
            <a:r>
              <a:rPr lang="en-IN" dirty="0" err="1">
                <a:latin typeface="Inter" panose="020B0604020202020204" charset="0"/>
                <a:ea typeface="Inter" panose="020B0604020202020204" charset="0"/>
              </a:rPr>
              <a:t>Sangle</a:t>
            </a:r>
            <a:br>
              <a:rPr lang="en-IN" dirty="0">
                <a:latin typeface="Inter" panose="020B0604020202020204" charset="0"/>
                <a:ea typeface="Inter" panose="020B0604020202020204" charset="0"/>
              </a:rPr>
            </a:br>
            <a:r>
              <a:rPr lang="en-IN" dirty="0">
                <a:latin typeface="Inter" panose="020B0604020202020204" charset="0"/>
                <a:ea typeface="Inter" panose="020B0604020202020204" charset="0"/>
              </a:rPr>
              <a:t>C044 Amishi Desai</a:t>
            </a:r>
            <a:br>
              <a:rPr lang="en-IN" dirty="0">
                <a:latin typeface="Inter" panose="020B0604020202020204" charset="0"/>
                <a:ea typeface="Inter" panose="020B0604020202020204" charset="0"/>
              </a:rPr>
            </a:br>
            <a:r>
              <a:rPr lang="en-IN" dirty="0">
                <a:latin typeface="Inter" panose="020B0604020202020204" charset="0"/>
                <a:ea typeface="Inter" panose="020B0604020202020204" charset="0"/>
              </a:rPr>
              <a:t>C049 </a:t>
            </a:r>
            <a:r>
              <a:rPr lang="en-IN" dirty="0" err="1">
                <a:latin typeface="Inter" panose="020B0604020202020204" charset="0"/>
                <a:ea typeface="Inter" panose="020B0604020202020204" charset="0"/>
              </a:rPr>
              <a:t>Chahel</a:t>
            </a:r>
            <a:r>
              <a:rPr lang="en-IN" dirty="0">
                <a:latin typeface="Inter" panose="020B0604020202020204" charset="0"/>
                <a:ea typeface="Inter" panose="020B0604020202020204" charset="0"/>
              </a:rPr>
              <a:t> Gupta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C7D8BE-B4BC-1558-9295-DFFD2384ECD8}"/>
              </a:ext>
            </a:extLst>
          </p:cNvPr>
          <p:cNvSpPr txBox="1"/>
          <p:nvPr/>
        </p:nvSpPr>
        <p:spPr>
          <a:xfrm>
            <a:off x="4710222" y="4221180"/>
            <a:ext cx="22824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Inter" panose="020B0604020202020204" charset="0"/>
                <a:ea typeface="Inter" panose="020B0604020202020204" charset="0"/>
              </a:rPr>
              <a:t>C039 </a:t>
            </a:r>
            <a:r>
              <a:rPr lang="en-IN" dirty="0" err="1">
                <a:latin typeface="Inter" panose="020B0604020202020204" charset="0"/>
                <a:ea typeface="Inter" panose="020B0604020202020204" charset="0"/>
              </a:rPr>
              <a:t>Kshitij</a:t>
            </a:r>
            <a:r>
              <a:rPr lang="en-IN" dirty="0">
                <a:latin typeface="Inter" panose="020B0604020202020204" charset="0"/>
                <a:ea typeface="Inter" panose="020B0604020202020204" charset="0"/>
              </a:rPr>
              <a:t> Sawant</a:t>
            </a:r>
            <a:br>
              <a:rPr lang="en-IN" dirty="0">
                <a:latin typeface="Inter" panose="020B0604020202020204" charset="0"/>
                <a:ea typeface="Inter" panose="020B0604020202020204" charset="0"/>
              </a:rPr>
            </a:br>
            <a:r>
              <a:rPr lang="en-IN" dirty="0">
                <a:latin typeface="Inter" panose="020B0604020202020204" charset="0"/>
                <a:ea typeface="Inter" panose="020B0604020202020204" charset="0"/>
              </a:rPr>
              <a:t>C040 Rahil Jethwa</a:t>
            </a:r>
            <a:br>
              <a:rPr lang="en-IN" dirty="0">
                <a:latin typeface="Inter" panose="020B0604020202020204" charset="0"/>
                <a:ea typeface="Inter" panose="020B0604020202020204" charset="0"/>
              </a:rPr>
            </a:br>
            <a:r>
              <a:rPr lang="en-IN" dirty="0">
                <a:latin typeface="Inter" panose="020B0604020202020204" charset="0"/>
                <a:ea typeface="Inter" panose="020B0604020202020204" charset="0"/>
              </a:rPr>
              <a:t>C053 Milberg Noronha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1"/>
          <p:cNvSpPr txBox="1">
            <a:spLocks noGrp="1"/>
          </p:cNvSpPr>
          <p:nvPr>
            <p:ph type="title" idx="6"/>
          </p:nvPr>
        </p:nvSpPr>
        <p:spPr>
          <a:xfrm>
            <a:off x="720000" y="15474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2400" b="1" dirty="0">
                <a:latin typeface="Inter" panose="020B0604020202020204" charset="0"/>
                <a:ea typeface="Inter" panose="020B0604020202020204" charset="0"/>
              </a:rPr>
              <a:t> KEY PRINCIPLES OF TOYOTA'S TQM APPROACH</a:t>
            </a:r>
          </a:p>
        </p:txBody>
      </p:sp>
      <p:sp>
        <p:nvSpPr>
          <p:cNvPr id="458" name="Google Shape;458;p51"/>
          <p:cNvSpPr txBox="1">
            <a:spLocks noGrp="1"/>
          </p:cNvSpPr>
          <p:nvPr>
            <p:ph type="subTitle" idx="1"/>
          </p:nvPr>
        </p:nvSpPr>
        <p:spPr>
          <a:xfrm>
            <a:off x="539662" y="2906407"/>
            <a:ext cx="2404500" cy="17159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Prioritizes meeting and exceeding customer expectations</a:t>
            </a:r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Ensures customer satisfaction by prioritizing needs and interests</a:t>
            </a:r>
          </a:p>
        </p:txBody>
      </p:sp>
      <p:sp>
        <p:nvSpPr>
          <p:cNvPr id="459" name="Google Shape;459;p51"/>
          <p:cNvSpPr txBox="1">
            <a:spLocks noGrp="1"/>
          </p:cNvSpPr>
          <p:nvPr>
            <p:ph type="subTitle" idx="3"/>
          </p:nvPr>
        </p:nvSpPr>
        <p:spPr>
          <a:xfrm>
            <a:off x="3222074" y="3218225"/>
            <a:ext cx="2404500" cy="88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Emphasizes continuous improvement and innovation</a:t>
            </a:r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Aims for optimal quality and efficiency in manufacturing processes</a:t>
            </a:r>
          </a:p>
        </p:txBody>
      </p:sp>
      <p:sp>
        <p:nvSpPr>
          <p:cNvPr id="460" name="Google Shape;460;p51"/>
          <p:cNvSpPr txBox="1">
            <a:spLocks noGrp="1"/>
          </p:cNvSpPr>
          <p:nvPr>
            <p:ph type="subTitle" idx="5"/>
          </p:nvPr>
        </p:nvSpPr>
        <p:spPr>
          <a:xfrm>
            <a:off x="5956422" y="2765344"/>
            <a:ext cx="3153709" cy="21306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Instills a culture of self-discipline among employees</a:t>
            </a:r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Promotes rigorous quality standards and strategic planning</a:t>
            </a:r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algn="l">
              <a:buSzPts val="1100"/>
              <a:buFont typeface="Arial" panose="020B0604020202020204" pitchFamily="34" charset="0"/>
              <a:buChar char="•"/>
            </a:pPr>
            <a:r>
              <a:rPr lang="en-US" sz="1200" dirty="0"/>
              <a:t>Utilizes resources efficiently for total optimization across operations</a:t>
            </a:r>
          </a:p>
        </p:txBody>
      </p:sp>
      <p:sp>
        <p:nvSpPr>
          <p:cNvPr id="463" name="Google Shape;463;p51"/>
          <p:cNvSpPr txBox="1">
            <a:spLocks noGrp="1"/>
          </p:cNvSpPr>
          <p:nvPr>
            <p:ph type="title"/>
          </p:nvPr>
        </p:nvSpPr>
        <p:spPr>
          <a:xfrm>
            <a:off x="5984336" y="2368207"/>
            <a:ext cx="2486229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600" b="1" dirty="0">
                <a:latin typeface="Inter" panose="020B0604020202020204" charset="0"/>
                <a:ea typeface="Inter" panose="020B0604020202020204" charset="0"/>
              </a:rPr>
              <a:t>SELF-DISCIPLINE AND TOTAL OPTIMIZATION</a:t>
            </a:r>
          </a:p>
        </p:txBody>
      </p:sp>
      <p:sp>
        <p:nvSpPr>
          <p:cNvPr id="464" name="Google Shape;464;p51"/>
          <p:cNvSpPr txBox="1">
            <a:spLocks noGrp="1"/>
          </p:cNvSpPr>
          <p:nvPr>
            <p:ph type="title" idx="2"/>
          </p:nvPr>
        </p:nvSpPr>
        <p:spPr>
          <a:xfrm>
            <a:off x="3103294" y="2374438"/>
            <a:ext cx="2702308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Inter" panose="020B0604020202020204" charset="0"/>
                <a:ea typeface="Inter" panose="020B0604020202020204" charset="0"/>
              </a:rPr>
              <a:t>INNOCATION THROUGH IMPROVEMENT</a:t>
            </a:r>
            <a:endParaRPr sz="1600" b="1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465" name="Google Shape;465;p51"/>
          <p:cNvSpPr txBox="1">
            <a:spLocks noGrp="1"/>
          </p:cNvSpPr>
          <p:nvPr>
            <p:ph type="title" idx="4"/>
          </p:nvPr>
        </p:nvSpPr>
        <p:spPr>
          <a:xfrm>
            <a:off x="539662" y="2371744"/>
            <a:ext cx="2404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1600" b="1" dirty="0">
                <a:latin typeface="Inter" panose="020B0604020202020204" charset="0"/>
                <a:ea typeface="Inter" panose="020B0604020202020204" charset="0"/>
              </a:rPr>
              <a:t>CUSTOMER-ORIENTED ATTITUDE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94EC75-AB45-CF4C-3667-17DD70606575}"/>
              </a:ext>
            </a:extLst>
          </p:cNvPr>
          <p:cNvGrpSpPr/>
          <p:nvPr/>
        </p:nvGrpSpPr>
        <p:grpSpPr>
          <a:xfrm>
            <a:off x="4049474" y="1329410"/>
            <a:ext cx="749700" cy="749700"/>
            <a:chOff x="4019350" y="783863"/>
            <a:chExt cx="749700" cy="749700"/>
          </a:xfrm>
        </p:grpSpPr>
        <p:sp>
          <p:nvSpPr>
            <p:cNvPr id="461" name="Google Shape;461;p51"/>
            <p:cNvSpPr/>
            <p:nvPr/>
          </p:nvSpPr>
          <p:spPr>
            <a:xfrm>
              <a:off x="4019350" y="783863"/>
              <a:ext cx="749700" cy="749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7" name="Google Shape;467;p51"/>
            <p:cNvGrpSpPr/>
            <p:nvPr/>
          </p:nvGrpSpPr>
          <p:grpSpPr>
            <a:xfrm>
              <a:off x="4150352" y="930110"/>
              <a:ext cx="487697" cy="457200"/>
              <a:chOff x="6630539" y="2917502"/>
              <a:chExt cx="371777" cy="349434"/>
            </a:xfrm>
          </p:grpSpPr>
          <p:sp>
            <p:nvSpPr>
              <p:cNvPr id="468" name="Google Shape;468;p51"/>
              <p:cNvSpPr/>
              <p:nvPr/>
            </p:nvSpPr>
            <p:spPr>
              <a:xfrm>
                <a:off x="6689292" y="3043093"/>
                <a:ext cx="92109" cy="30586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961" extrusionOk="0">
                    <a:moveTo>
                      <a:pt x="1164" y="1"/>
                    </a:moveTo>
                    <a:cubicBezTo>
                      <a:pt x="816" y="1"/>
                      <a:pt x="501" y="36"/>
                      <a:pt x="298" y="67"/>
                    </a:cubicBezTo>
                    <a:cubicBezTo>
                      <a:pt x="119" y="91"/>
                      <a:pt x="0" y="246"/>
                      <a:pt x="0" y="401"/>
                    </a:cubicBezTo>
                    <a:lnTo>
                      <a:pt x="0" y="794"/>
                    </a:lnTo>
                    <a:cubicBezTo>
                      <a:pt x="0" y="877"/>
                      <a:pt x="72" y="960"/>
                      <a:pt x="155" y="960"/>
                    </a:cubicBezTo>
                    <a:cubicBezTo>
                      <a:pt x="250" y="960"/>
                      <a:pt x="322" y="877"/>
                      <a:pt x="322" y="794"/>
                    </a:cubicBezTo>
                    <a:lnTo>
                      <a:pt x="322" y="401"/>
                    </a:lnTo>
                    <a:cubicBezTo>
                      <a:pt x="322" y="401"/>
                      <a:pt x="322" y="389"/>
                      <a:pt x="334" y="389"/>
                    </a:cubicBezTo>
                    <a:cubicBezTo>
                      <a:pt x="511" y="361"/>
                      <a:pt x="812" y="318"/>
                      <a:pt x="1157" y="318"/>
                    </a:cubicBezTo>
                    <a:cubicBezTo>
                      <a:pt x="1253" y="318"/>
                      <a:pt x="1352" y="321"/>
                      <a:pt x="1453" y="329"/>
                    </a:cubicBezTo>
                    <a:cubicBezTo>
                      <a:pt x="1989" y="365"/>
                      <a:pt x="2382" y="496"/>
                      <a:pt x="2596" y="734"/>
                    </a:cubicBezTo>
                    <a:cubicBezTo>
                      <a:pt x="2626" y="764"/>
                      <a:pt x="2670" y="779"/>
                      <a:pt x="2715" y="779"/>
                    </a:cubicBezTo>
                    <a:cubicBezTo>
                      <a:pt x="2760" y="779"/>
                      <a:pt x="2804" y="764"/>
                      <a:pt x="2834" y="734"/>
                    </a:cubicBezTo>
                    <a:cubicBezTo>
                      <a:pt x="2894" y="675"/>
                      <a:pt x="2894" y="567"/>
                      <a:pt x="2834" y="508"/>
                    </a:cubicBezTo>
                    <a:cubicBezTo>
                      <a:pt x="2437" y="103"/>
                      <a:pt x="1753" y="1"/>
                      <a:pt x="1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51"/>
              <p:cNvSpPr/>
              <p:nvPr/>
            </p:nvSpPr>
            <p:spPr>
              <a:xfrm>
                <a:off x="6630539" y="2993315"/>
                <a:ext cx="208852" cy="273621"/>
              </a:xfrm>
              <a:custGeom>
                <a:avLst/>
                <a:gdLst/>
                <a:ahLst/>
                <a:cxnLst/>
                <a:rect l="l" t="t" r="r" b="b"/>
                <a:pathLst>
                  <a:path w="6562" h="8597" extrusionOk="0">
                    <a:moveTo>
                      <a:pt x="5132" y="334"/>
                    </a:moveTo>
                    <a:lnTo>
                      <a:pt x="5132" y="1988"/>
                    </a:lnTo>
                    <a:cubicBezTo>
                      <a:pt x="5132" y="2239"/>
                      <a:pt x="5073" y="2477"/>
                      <a:pt x="4966" y="2703"/>
                    </a:cubicBezTo>
                    <a:cubicBezTo>
                      <a:pt x="4954" y="2727"/>
                      <a:pt x="4954" y="2739"/>
                      <a:pt x="4954" y="2774"/>
                    </a:cubicBezTo>
                    <a:lnTo>
                      <a:pt x="4954" y="3262"/>
                    </a:lnTo>
                    <a:cubicBezTo>
                      <a:pt x="4954" y="3727"/>
                      <a:pt x="4763" y="4155"/>
                      <a:pt x="4430" y="4465"/>
                    </a:cubicBezTo>
                    <a:cubicBezTo>
                      <a:pt x="4108" y="4765"/>
                      <a:pt x="3713" y="4920"/>
                      <a:pt x="3275" y="4920"/>
                    </a:cubicBezTo>
                    <a:cubicBezTo>
                      <a:pt x="3243" y="4920"/>
                      <a:pt x="3212" y="4919"/>
                      <a:pt x="3180" y="4917"/>
                    </a:cubicBezTo>
                    <a:cubicBezTo>
                      <a:pt x="2299" y="4882"/>
                      <a:pt x="1620" y="4120"/>
                      <a:pt x="1620" y="3215"/>
                    </a:cubicBezTo>
                    <a:lnTo>
                      <a:pt x="1620" y="2786"/>
                    </a:lnTo>
                    <a:cubicBezTo>
                      <a:pt x="1620" y="2762"/>
                      <a:pt x="1620" y="2739"/>
                      <a:pt x="1608" y="2715"/>
                    </a:cubicBezTo>
                    <a:cubicBezTo>
                      <a:pt x="1501" y="2489"/>
                      <a:pt x="1441" y="2239"/>
                      <a:pt x="1441" y="2000"/>
                    </a:cubicBezTo>
                    <a:lnTo>
                      <a:pt x="1441" y="1631"/>
                    </a:lnTo>
                    <a:cubicBezTo>
                      <a:pt x="1441" y="917"/>
                      <a:pt x="2025" y="334"/>
                      <a:pt x="2739" y="334"/>
                    </a:cubicBezTo>
                    <a:close/>
                    <a:moveTo>
                      <a:pt x="4204" y="5048"/>
                    </a:moveTo>
                    <a:lnTo>
                      <a:pt x="4204" y="5358"/>
                    </a:lnTo>
                    <a:lnTo>
                      <a:pt x="3287" y="6001"/>
                    </a:lnTo>
                    <a:lnTo>
                      <a:pt x="2358" y="5358"/>
                    </a:lnTo>
                    <a:lnTo>
                      <a:pt x="2358" y="5048"/>
                    </a:lnTo>
                    <a:cubicBezTo>
                      <a:pt x="2596" y="5179"/>
                      <a:pt x="2870" y="5263"/>
                      <a:pt x="3156" y="5275"/>
                    </a:cubicBezTo>
                    <a:lnTo>
                      <a:pt x="3287" y="5275"/>
                    </a:lnTo>
                    <a:cubicBezTo>
                      <a:pt x="3608" y="5275"/>
                      <a:pt x="3930" y="5203"/>
                      <a:pt x="4204" y="5048"/>
                    </a:cubicBezTo>
                    <a:close/>
                    <a:moveTo>
                      <a:pt x="2203" y="5668"/>
                    </a:moveTo>
                    <a:lnTo>
                      <a:pt x="3001" y="6227"/>
                    </a:lnTo>
                    <a:lnTo>
                      <a:pt x="2584" y="6656"/>
                    </a:lnTo>
                    <a:lnTo>
                      <a:pt x="2573" y="6656"/>
                    </a:lnTo>
                    <a:lnTo>
                      <a:pt x="2037" y="5858"/>
                    </a:lnTo>
                    <a:lnTo>
                      <a:pt x="2203" y="5668"/>
                    </a:lnTo>
                    <a:close/>
                    <a:moveTo>
                      <a:pt x="4359" y="5668"/>
                    </a:moveTo>
                    <a:lnTo>
                      <a:pt x="4525" y="5858"/>
                    </a:lnTo>
                    <a:lnTo>
                      <a:pt x="4001" y="6656"/>
                    </a:lnTo>
                    <a:lnTo>
                      <a:pt x="3989" y="6656"/>
                    </a:lnTo>
                    <a:lnTo>
                      <a:pt x="3549" y="6227"/>
                    </a:lnTo>
                    <a:lnTo>
                      <a:pt x="4359" y="5668"/>
                    </a:lnTo>
                    <a:close/>
                    <a:moveTo>
                      <a:pt x="2739" y="0"/>
                    </a:moveTo>
                    <a:cubicBezTo>
                      <a:pt x="1822" y="0"/>
                      <a:pt x="1096" y="738"/>
                      <a:pt x="1096" y="1643"/>
                    </a:cubicBezTo>
                    <a:lnTo>
                      <a:pt x="1096" y="2012"/>
                    </a:lnTo>
                    <a:cubicBezTo>
                      <a:pt x="1096" y="2298"/>
                      <a:pt x="1156" y="2584"/>
                      <a:pt x="1275" y="2846"/>
                    </a:cubicBezTo>
                    <a:lnTo>
                      <a:pt x="1275" y="3239"/>
                    </a:lnTo>
                    <a:cubicBezTo>
                      <a:pt x="1275" y="3870"/>
                      <a:pt x="1561" y="4453"/>
                      <a:pt x="2001" y="4822"/>
                    </a:cubicBezTo>
                    <a:lnTo>
                      <a:pt x="2001" y="5406"/>
                    </a:lnTo>
                    <a:lnTo>
                      <a:pt x="1692" y="5739"/>
                    </a:lnTo>
                    <a:cubicBezTo>
                      <a:pt x="1668" y="5763"/>
                      <a:pt x="1644" y="5822"/>
                      <a:pt x="1644" y="5870"/>
                    </a:cubicBezTo>
                    <a:lnTo>
                      <a:pt x="596" y="6251"/>
                    </a:lnTo>
                    <a:cubicBezTo>
                      <a:pt x="239" y="6394"/>
                      <a:pt x="1" y="6727"/>
                      <a:pt x="1" y="7108"/>
                    </a:cubicBezTo>
                    <a:lnTo>
                      <a:pt x="1" y="8418"/>
                    </a:lnTo>
                    <a:cubicBezTo>
                      <a:pt x="1" y="8501"/>
                      <a:pt x="72" y="8573"/>
                      <a:pt x="156" y="8573"/>
                    </a:cubicBezTo>
                    <a:cubicBezTo>
                      <a:pt x="251" y="8573"/>
                      <a:pt x="322" y="8501"/>
                      <a:pt x="322" y="8418"/>
                    </a:cubicBezTo>
                    <a:lnTo>
                      <a:pt x="322" y="7108"/>
                    </a:lnTo>
                    <a:cubicBezTo>
                      <a:pt x="322" y="6870"/>
                      <a:pt x="477" y="6656"/>
                      <a:pt x="691" y="6584"/>
                    </a:cubicBezTo>
                    <a:lnTo>
                      <a:pt x="1811" y="6179"/>
                    </a:lnTo>
                    <a:lnTo>
                      <a:pt x="2275" y="6882"/>
                    </a:lnTo>
                    <a:cubicBezTo>
                      <a:pt x="2334" y="6965"/>
                      <a:pt x="2418" y="7025"/>
                      <a:pt x="2525" y="7025"/>
                    </a:cubicBezTo>
                    <a:lnTo>
                      <a:pt x="2561" y="7025"/>
                    </a:lnTo>
                    <a:cubicBezTo>
                      <a:pt x="2644" y="7025"/>
                      <a:pt x="2739" y="7001"/>
                      <a:pt x="2811" y="6930"/>
                    </a:cubicBezTo>
                    <a:lnTo>
                      <a:pt x="3096" y="6644"/>
                    </a:lnTo>
                    <a:lnTo>
                      <a:pt x="3096" y="8430"/>
                    </a:lnTo>
                    <a:cubicBezTo>
                      <a:pt x="3096" y="8513"/>
                      <a:pt x="3168" y="8596"/>
                      <a:pt x="3251" y="8596"/>
                    </a:cubicBezTo>
                    <a:cubicBezTo>
                      <a:pt x="3346" y="8596"/>
                      <a:pt x="3418" y="8513"/>
                      <a:pt x="3418" y="8430"/>
                    </a:cubicBezTo>
                    <a:lnTo>
                      <a:pt x="3418" y="6644"/>
                    </a:lnTo>
                    <a:lnTo>
                      <a:pt x="3704" y="6930"/>
                    </a:lnTo>
                    <a:cubicBezTo>
                      <a:pt x="3763" y="6989"/>
                      <a:pt x="3870" y="7025"/>
                      <a:pt x="3954" y="7025"/>
                    </a:cubicBezTo>
                    <a:lnTo>
                      <a:pt x="3989" y="7025"/>
                    </a:lnTo>
                    <a:cubicBezTo>
                      <a:pt x="4085" y="7013"/>
                      <a:pt x="4180" y="6953"/>
                      <a:pt x="4239" y="6882"/>
                    </a:cubicBezTo>
                    <a:lnTo>
                      <a:pt x="4704" y="6179"/>
                    </a:lnTo>
                    <a:lnTo>
                      <a:pt x="5811" y="6584"/>
                    </a:lnTo>
                    <a:cubicBezTo>
                      <a:pt x="6037" y="6656"/>
                      <a:pt x="6192" y="6882"/>
                      <a:pt x="6192" y="7108"/>
                    </a:cubicBezTo>
                    <a:lnTo>
                      <a:pt x="6192" y="8418"/>
                    </a:lnTo>
                    <a:cubicBezTo>
                      <a:pt x="6192" y="8501"/>
                      <a:pt x="6264" y="8573"/>
                      <a:pt x="6347" y="8573"/>
                    </a:cubicBezTo>
                    <a:cubicBezTo>
                      <a:pt x="6442" y="8573"/>
                      <a:pt x="6514" y="8501"/>
                      <a:pt x="6514" y="8418"/>
                    </a:cubicBezTo>
                    <a:lnTo>
                      <a:pt x="6514" y="7108"/>
                    </a:lnTo>
                    <a:cubicBezTo>
                      <a:pt x="6561" y="6703"/>
                      <a:pt x="6323" y="6370"/>
                      <a:pt x="5966" y="6239"/>
                    </a:cubicBezTo>
                    <a:lnTo>
                      <a:pt x="4906" y="5858"/>
                    </a:lnTo>
                    <a:cubicBezTo>
                      <a:pt x="4906" y="5810"/>
                      <a:pt x="4894" y="5763"/>
                      <a:pt x="4859" y="5715"/>
                    </a:cubicBezTo>
                    <a:lnTo>
                      <a:pt x="4549" y="5394"/>
                    </a:lnTo>
                    <a:lnTo>
                      <a:pt x="4549" y="4822"/>
                    </a:lnTo>
                    <a:cubicBezTo>
                      <a:pt x="4585" y="4798"/>
                      <a:pt x="4609" y="4763"/>
                      <a:pt x="4656" y="4739"/>
                    </a:cubicBezTo>
                    <a:cubicBezTo>
                      <a:pt x="5061" y="4370"/>
                      <a:pt x="5275" y="3822"/>
                      <a:pt x="5275" y="3274"/>
                    </a:cubicBezTo>
                    <a:lnTo>
                      <a:pt x="5275" y="2834"/>
                    </a:lnTo>
                    <a:cubicBezTo>
                      <a:pt x="5394" y="2560"/>
                      <a:pt x="5454" y="2286"/>
                      <a:pt x="5454" y="2000"/>
                    </a:cubicBezTo>
                    <a:lnTo>
                      <a:pt x="5454" y="167"/>
                    </a:lnTo>
                    <a:cubicBezTo>
                      <a:pt x="5454" y="83"/>
                      <a:pt x="5382" y="0"/>
                      <a:pt x="52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51"/>
              <p:cNvSpPr/>
              <p:nvPr/>
            </p:nvSpPr>
            <p:spPr>
              <a:xfrm>
                <a:off x="6665804" y="3232053"/>
                <a:ext cx="10630" cy="33737"/>
              </a:xfrm>
              <a:custGeom>
                <a:avLst/>
                <a:gdLst/>
                <a:ahLst/>
                <a:cxnLst/>
                <a:rect l="l" t="t" r="r" b="b"/>
                <a:pathLst>
                  <a:path w="334" h="1060" extrusionOk="0">
                    <a:moveTo>
                      <a:pt x="167" y="0"/>
                    </a:moveTo>
                    <a:cubicBezTo>
                      <a:pt x="83" y="0"/>
                      <a:pt x="0" y="83"/>
                      <a:pt x="0" y="167"/>
                    </a:cubicBezTo>
                    <a:lnTo>
                      <a:pt x="0" y="893"/>
                    </a:lnTo>
                    <a:cubicBezTo>
                      <a:pt x="0" y="988"/>
                      <a:pt x="83" y="1060"/>
                      <a:pt x="167" y="1060"/>
                    </a:cubicBezTo>
                    <a:cubicBezTo>
                      <a:pt x="262" y="1060"/>
                      <a:pt x="333" y="988"/>
                      <a:pt x="333" y="893"/>
                    </a:cubicBezTo>
                    <a:lnTo>
                      <a:pt x="333" y="167"/>
                    </a:lnTo>
                    <a:cubicBezTo>
                      <a:pt x="333" y="83"/>
                      <a:pt x="262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51"/>
              <p:cNvSpPr/>
              <p:nvPr/>
            </p:nvSpPr>
            <p:spPr>
              <a:xfrm>
                <a:off x="6793877" y="3232053"/>
                <a:ext cx="10248" cy="3373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1060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67"/>
                    </a:cubicBezTo>
                    <a:lnTo>
                      <a:pt x="0" y="893"/>
                    </a:lnTo>
                    <a:cubicBezTo>
                      <a:pt x="0" y="988"/>
                      <a:pt x="72" y="1060"/>
                      <a:pt x="167" y="1060"/>
                    </a:cubicBezTo>
                    <a:cubicBezTo>
                      <a:pt x="250" y="1060"/>
                      <a:pt x="322" y="988"/>
                      <a:pt x="322" y="893"/>
                    </a:cubicBezTo>
                    <a:lnTo>
                      <a:pt x="322" y="167"/>
                    </a:lnTo>
                    <a:cubicBezTo>
                      <a:pt x="322" y="83"/>
                      <a:pt x="250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51"/>
              <p:cNvSpPr/>
              <p:nvPr/>
            </p:nvSpPr>
            <p:spPr>
              <a:xfrm>
                <a:off x="6828347" y="2952766"/>
                <a:ext cx="173969" cy="181162"/>
              </a:xfrm>
              <a:custGeom>
                <a:avLst/>
                <a:gdLst/>
                <a:ahLst/>
                <a:cxnLst/>
                <a:rect l="l" t="t" r="r" b="b"/>
                <a:pathLst>
                  <a:path w="5466" h="5692" extrusionOk="0">
                    <a:moveTo>
                      <a:pt x="3847" y="0"/>
                    </a:moveTo>
                    <a:cubicBezTo>
                      <a:pt x="3751" y="0"/>
                      <a:pt x="3680" y="72"/>
                      <a:pt x="3680" y="167"/>
                    </a:cubicBezTo>
                    <a:cubicBezTo>
                      <a:pt x="3680" y="250"/>
                      <a:pt x="3751" y="322"/>
                      <a:pt x="3847" y="322"/>
                    </a:cubicBezTo>
                    <a:lnTo>
                      <a:pt x="4751" y="322"/>
                    </a:lnTo>
                    <a:cubicBezTo>
                      <a:pt x="4954" y="322"/>
                      <a:pt x="5121" y="488"/>
                      <a:pt x="5121" y="703"/>
                    </a:cubicBezTo>
                    <a:lnTo>
                      <a:pt x="5121" y="3643"/>
                    </a:lnTo>
                    <a:cubicBezTo>
                      <a:pt x="5121" y="3858"/>
                      <a:pt x="4954" y="4013"/>
                      <a:pt x="4751" y="4013"/>
                    </a:cubicBezTo>
                    <a:lnTo>
                      <a:pt x="2918" y="4013"/>
                    </a:lnTo>
                    <a:cubicBezTo>
                      <a:pt x="2894" y="4013"/>
                      <a:pt x="2846" y="4036"/>
                      <a:pt x="2811" y="4048"/>
                    </a:cubicBezTo>
                    <a:lnTo>
                      <a:pt x="1180" y="5239"/>
                    </a:lnTo>
                    <a:lnTo>
                      <a:pt x="1180" y="5239"/>
                    </a:lnTo>
                    <a:lnTo>
                      <a:pt x="1430" y="4227"/>
                    </a:lnTo>
                    <a:cubicBezTo>
                      <a:pt x="1442" y="4179"/>
                      <a:pt x="1430" y="4120"/>
                      <a:pt x="1406" y="4072"/>
                    </a:cubicBezTo>
                    <a:cubicBezTo>
                      <a:pt x="1370" y="4036"/>
                      <a:pt x="1311" y="4013"/>
                      <a:pt x="1263" y="4013"/>
                    </a:cubicBezTo>
                    <a:lnTo>
                      <a:pt x="715" y="4013"/>
                    </a:lnTo>
                    <a:cubicBezTo>
                      <a:pt x="513" y="4013"/>
                      <a:pt x="346" y="3858"/>
                      <a:pt x="346" y="3643"/>
                    </a:cubicBezTo>
                    <a:lnTo>
                      <a:pt x="346" y="715"/>
                    </a:lnTo>
                    <a:cubicBezTo>
                      <a:pt x="346" y="500"/>
                      <a:pt x="513" y="345"/>
                      <a:pt x="715" y="345"/>
                    </a:cubicBezTo>
                    <a:lnTo>
                      <a:pt x="1620" y="345"/>
                    </a:lnTo>
                    <a:cubicBezTo>
                      <a:pt x="1715" y="345"/>
                      <a:pt x="1787" y="262"/>
                      <a:pt x="1787" y="179"/>
                    </a:cubicBezTo>
                    <a:cubicBezTo>
                      <a:pt x="1787" y="84"/>
                      <a:pt x="1715" y="12"/>
                      <a:pt x="1620" y="12"/>
                    </a:cubicBezTo>
                    <a:lnTo>
                      <a:pt x="715" y="12"/>
                    </a:lnTo>
                    <a:cubicBezTo>
                      <a:pt x="310" y="12"/>
                      <a:pt x="1" y="345"/>
                      <a:pt x="1" y="726"/>
                    </a:cubicBezTo>
                    <a:lnTo>
                      <a:pt x="1" y="3643"/>
                    </a:lnTo>
                    <a:cubicBezTo>
                      <a:pt x="1" y="4048"/>
                      <a:pt x="334" y="4358"/>
                      <a:pt x="715" y="4358"/>
                    </a:cubicBezTo>
                    <a:lnTo>
                      <a:pt x="1049" y="4358"/>
                    </a:lnTo>
                    <a:lnTo>
                      <a:pt x="787" y="5370"/>
                    </a:lnTo>
                    <a:cubicBezTo>
                      <a:pt x="763" y="5477"/>
                      <a:pt x="811" y="5596"/>
                      <a:pt x="894" y="5656"/>
                    </a:cubicBezTo>
                    <a:cubicBezTo>
                      <a:pt x="941" y="5679"/>
                      <a:pt x="989" y="5691"/>
                      <a:pt x="1049" y="5691"/>
                    </a:cubicBezTo>
                    <a:cubicBezTo>
                      <a:pt x="1108" y="5691"/>
                      <a:pt x="1144" y="5679"/>
                      <a:pt x="1192" y="5656"/>
                    </a:cubicBezTo>
                    <a:lnTo>
                      <a:pt x="2954" y="4370"/>
                    </a:lnTo>
                    <a:lnTo>
                      <a:pt x="4716" y="4370"/>
                    </a:lnTo>
                    <a:cubicBezTo>
                      <a:pt x="5121" y="4370"/>
                      <a:pt x="5430" y="4048"/>
                      <a:pt x="5430" y="3655"/>
                    </a:cubicBezTo>
                    <a:lnTo>
                      <a:pt x="5430" y="726"/>
                    </a:lnTo>
                    <a:cubicBezTo>
                      <a:pt x="5466" y="322"/>
                      <a:pt x="5132" y="0"/>
                      <a:pt x="4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51"/>
              <p:cNvSpPr/>
              <p:nvPr/>
            </p:nvSpPr>
            <p:spPr>
              <a:xfrm>
                <a:off x="6898463" y="2917502"/>
                <a:ext cx="34151" cy="10499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3299" extrusionOk="0">
                    <a:moveTo>
                      <a:pt x="715" y="346"/>
                    </a:moveTo>
                    <a:lnTo>
                      <a:pt x="548" y="2930"/>
                    </a:lnTo>
                    <a:lnTo>
                      <a:pt x="513" y="2930"/>
                    </a:lnTo>
                    <a:lnTo>
                      <a:pt x="346" y="346"/>
                    </a:lnTo>
                    <a:close/>
                    <a:moveTo>
                      <a:pt x="167" y="1"/>
                    </a:moveTo>
                    <a:cubicBezTo>
                      <a:pt x="120" y="1"/>
                      <a:pt x="72" y="25"/>
                      <a:pt x="48" y="60"/>
                    </a:cubicBezTo>
                    <a:cubicBezTo>
                      <a:pt x="12" y="96"/>
                      <a:pt x="1" y="144"/>
                      <a:pt x="1" y="203"/>
                    </a:cubicBezTo>
                    <a:lnTo>
                      <a:pt x="179" y="3132"/>
                    </a:lnTo>
                    <a:cubicBezTo>
                      <a:pt x="179" y="3216"/>
                      <a:pt x="251" y="3299"/>
                      <a:pt x="346" y="3299"/>
                    </a:cubicBezTo>
                    <a:lnTo>
                      <a:pt x="715" y="3299"/>
                    </a:lnTo>
                    <a:cubicBezTo>
                      <a:pt x="798" y="3299"/>
                      <a:pt x="882" y="3216"/>
                      <a:pt x="882" y="3132"/>
                    </a:cubicBezTo>
                    <a:lnTo>
                      <a:pt x="1060" y="203"/>
                    </a:lnTo>
                    <a:cubicBezTo>
                      <a:pt x="1072" y="144"/>
                      <a:pt x="1048" y="96"/>
                      <a:pt x="1013" y="60"/>
                    </a:cubicBezTo>
                    <a:cubicBezTo>
                      <a:pt x="989" y="37"/>
                      <a:pt x="941" y="1"/>
                      <a:pt x="8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51"/>
              <p:cNvSpPr/>
              <p:nvPr/>
            </p:nvSpPr>
            <p:spPr>
              <a:xfrm>
                <a:off x="6898081" y="3028548"/>
                <a:ext cx="34151" cy="34119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1072" extrusionOk="0">
                    <a:moveTo>
                      <a:pt x="536" y="346"/>
                    </a:moveTo>
                    <a:cubicBezTo>
                      <a:pt x="644" y="346"/>
                      <a:pt x="727" y="429"/>
                      <a:pt x="727" y="536"/>
                    </a:cubicBezTo>
                    <a:cubicBezTo>
                      <a:pt x="727" y="631"/>
                      <a:pt x="655" y="727"/>
                      <a:pt x="536" y="727"/>
                    </a:cubicBezTo>
                    <a:cubicBezTo>
                      <a:pt x="429" y="727"/>
                      <a:pt x="346" y="631"/>
                      <a:pt x="346" y="536"/>
                    </a:cubicBezTo>
                    <a:cubicBezTo>
                      <a:pt x="346" y="429"/>
                      <a:pt x="429" y="346"/>
                      <a:pt x="536" y="346"/>
                    </a:cubicBezTo>
                    <a:close/>
                    <a:moveTo>
                      <a:pt x="536" y="0"/>
                    </a:moveTo>
                    <a:cubicBezTo>
                      <a:pt x="239" y="0"/>
                      <a:pt x="1" y="239"/>
                      <a:pt x="1" y="536"/>
                    </a:cubicBezTo>
                    <a:cubicBezTo>
                      <a:pt x="1" y="834"/>
                      <a:pt x="239" y="1072"/>
                      <a:pt x="536" y="1072"/>
                    </a:cubicBezTo>
                    <a:cubicBezTo>
                      <a:pt x="834" y="1072"/>
                      <a:pt x="1072" y="834"/>
                      <a:pt x="1072" y="536"/>
                    </a:cubicBezTo>
                    <a:cubicBezTo>
                      <a:pt x="1072" y="239"/>
                      <a:pt x="834" y="0"/>
                      <a:pt x="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0F63A3EF-ACFB-44F2-4EA8-D53097DBA917}"/>
              </a:ext>
            </a:extLst>
          </p:cNvPr>
          <p:cNvGrpSpPr/>
          <p:nvPr/>
        </p:nvGrpSpPr>
        <p:grpSpPr>
          <a:xfrm>
            <a:off x="1367062" y="1329228"/>
            <a:ext cx="749700" cy="749700"/>
            <a:chOff x="1367590" y="783863"/>
            <a:chExt cx="749700" cy="749700"/>
          </a:xfrm>
        </p:grpSpPr>
        <p:sp>
          <p:nvSpPr>
            <p:cNvPr id="456" name="Google Shape;456;p51"/>
            <p:cNvSpPr/>
            <p:nvPr/>
          </p:nvSpPr>
          <p:spPr>
            <a:xfrm>
              <a:off x="1367590" y="783863"/>
              <a:ext cx="749700" cy="749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51"/>
            <p:cNvGrpSpPr/>
            <p:nvPr/>
          </p:nvGrpSpPr>
          <p:grpSpPr>
            <a:xfrm>
              <a:off x="1513850" y="930099"/>
              <a:ext cx="457211" cy="457211"/>
              <a:chOff x="4891198" y="2925108"/>
              <a:chExt cx="334634" cy="334634"/>
            </a:xfrm>
          </p:grpSpPr>
          <p:sp>
            <p:nvSpPr>
              <p:cNvPr id="476" name="Google Shape;476;p51"/>
              <p:cNvSpPr/>
              <p:nvPr/>
            </p:nvSpPr>
            <p:spPr>
              <a:xfrm>
                <a:off x="5001830" y="2925108"/>
                <a:ext cx="113338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4739" extrusionOk="0">
                    <a:moveTo>
                      <a:pt x="1822" y="333"/>
                    </a:moveTo>
                    <a:cubicBezTo>
                      <a:pt x="2251" y="333"/>
                      <a:pt x="2596" y="691"/>
                      <a:pt x="2596" y="1107"/>
                    </a:cubicBezTo>
                    <a:lnTo>
                      <a:pt x="2596" y="1214"/>
                    </a:lnTo>
                    <a:lnTo>
                      <a:pt x="2573" y="1214"/>
                    </a:lnTo>
                    <a:cubicBezTo>
                      <a:pt x="2358" y="1155"/>
                      <a:pt x="2275" y="857"/>
                      <a:pt x="2263" y="857"/>
                    </a:cubicBezTo>
                    <a:cubicBezTo>
                      <a:pt x="2251" y="798"/>
                      <a:pt x="2203" y="738"/>
                      <a:pt x="2132" y="738"/>
                    </a:cubicBezTo>
                    <a:cubicBezTo>
                      <a:pt x="2119" y="733"/>
                      <a:pt x="2105" y="731"/>
                      <a:pt x="2092" y="731"/>
                    </a:cubicBezTo>
                    <a:cubicBezTo>
                      <a:pt x="2043" y="731"/>
                      <a:pt x="1993" y="761"/>
                      <a:pt x="1965" y="798"/>
                    </a:cubicBezTo>
                    <a:cubicBezTo>
                      <a:pt x="1668" y="1214"/>
                      <a:pt x="1001" y="1214"/>
                      <a:pt x="1001" y="1214"/>
                    </a:cubicBezTo>
                    <a:lnTo>
                      <a:pt x="953" y="1214"/>
                    </a:lnTo>
                    <a:lnTo>
                      <a:pt x="965" y="1107"/>
                    </a:lnTo>
                    <a:cubicBezTo>
                      <a:pt x="965" y="679"/>
                      <a:pt x="1322" y="333"/>
                      <a:pt x="1739" y="333"/>
                    </a:cubicBezTo>
                    <a:close/>
                    <a:moveTo>
                      <a:pt x="2739" y="1655"/>
                    </a:moveTo>
                    <a:cubicBezTo>
                      <a:pt x="2775" y="1691"/>
                      <a:pt x="2775" y="1715"/>
                      <a:pt x="2775" y="1750"/>
                    </a:cubicBezTo>
                    <a:cubicBezTo>
                      <a:pt x="2775" y="1786"/>
                      <a:pt x="2751" y="1834"/>
                      <a:pt x="2703" y="1845"/>
                    </a:cubicBezTo>
                    <a:lnTo>
                      <a:pt x="2703" y="1655"/>
                    </a:lnTo>
                    <a:close/>
                    <a:moveTo>
                      <a:pt x="846" y="1667"/>
                    </a:moveTo>
                    <a:lnTo>
                      <a:pt x="846" y="1881"/>
                    </a:lnTo>
                    <a:cubicBezTo>
                      <a:pt x="822" y="1845"/>
                      <a:pt x="787" y="1822"/>
                      <a:pt x="787" y="1762"/>
                    </a:cubicBezTo>
                    <a:cubicBezTo>
                      <a:pt x="787" y="1715"/>
                      <a:pt x="810" y="1691"/>
                      <a:pt x="822" y="1667"/>
                    </a:cubicBezTo>
                    <a:close/>
                    <a:moveTo>
                      <a:pt x="2084" y="1179"/>
                    </a:moveTo>
                    <a:cubicBezTo>
                      <a:pt x="2144" y="1298"/>
                      <a:pt x="2251" y="1417"/>
                      <a:pt x="2394" y="1476"/>
                    </a:cubicBezTo>
                    <a:lnTo>
                      <a:pt x="2382" y="1953"/>
                    </a:lnTo>
                    <a:cubicBezTo>
                      <a:pt x="2382" y="2250"/>
                      <a:pt x="2144" y="2477"/>
                      <a:pt x="1858" y="2477"/>
                    </a:cubicBezTo>
                    <a:lnTo>
                      <a:pt x="1715" y="2477"/>
                    </a:lnTo>
                    <a:cubicBezTo>
                      <a:pt x="1418" y="2477"/>
                      <a:pt x="1191" y="2238"/>
                      <a:pt x="1191" y="1953"/>
                    </a:cubicBezTo>
                    <a:lnTo>
                      <a:pt x="1191" y="1524"/>
                    </a:lnTo>
                    <a:cubicBezTo>
                      <a:pt x="1406" y="1488"/>
                      <a:pt x="1787" y="1417"/>
                      <a:pt x="2084" y="1179"/>
                    </a:cubicBezTo>
                    <a:close/>
                    <a:moveTo>
                      <a:pt x="1965" y="2798"/>
                    </a:moveTo>
                    <a:lnTo>
                      <a:pt x="1965" y="2893"/>
                    </a:lnTo>
                    <a:lnTo>
                      <a:pt x="1787" y="3084"/>
                    </a:lnTo>
                    <a:lnTo>
                      <a:pt x="1608" y="2917"/>
                    </a:lnTo>
                    <a:lnTo>
                      <a:pt x="1608" y="2798"/>
                    </a:lnTo>
                    <a:close/>
                    <a:moveTo>
                      <a:pt x="1751" y="0"/>
                    </a:moveTo>
                    <a:cubicBezTo>
                      <a:pt x="1144" y="0"/>
                      <a:pt x="644" y="512"/>
                      <a:pt x="644" y="1119"/>
                    </a:cubicBezTo>
                    <a:lnTo>
                      <a:pt x="644" y="1417"/>
                    </a:lnTo>
                    <a:cubicBezTo>
                      <a:pt x="537" y="1512"/>
                      <a:pt x="465" y="1643"/>
                      <a:pt x="465" y="1774"/>
                    </a:cubicBezTo>
                    <a:cubicBezTo>
                      <a:pt x="465" y="2000"/>
                      <a:pt x="656" y="2203"/>
                      <a:pt x="894" y="2226"/>
                    </a:cubicBezTo>
                    <a:cubicBezTo>
                      <a:pt x="953" y="2429"/>
                      <a:pt x="1108" y="2596"/>
                      <a:pt x="1287" y="2703"/>
                    </a:cubicBezTo>
                    <a:lnTo>
                      <a:pt x="1287" y="2786"/>
                    </a:lnTo>
                    <a:lnTo>
                      <a:pt x="596" y="3060"/>
                    </a:lnTo>
                    <a:cubicBezTo>
                      <a:pt x="537" y="3084"/>
                      <a:pt x="1" y="3298"/>
                      <a:pt x="1" y="3965"/>
                    </a:cubicBezTo>
                    <a:lnTo>
                      <a:pt x="1" y="4560"/>
                    </a:lnTo>
                    <a:cubicBezTo>
                      <a:pt x="1" y="4643"/>
                      <a:pt x="72" y="4727"/>
                      <a:pt x="167" y="4727"/>
                    </a:cubicBezTo>
                    <a:lnTo>
                      <a:pt x="584" y="4727"/>
                    </a:lnTo>
                    <a:cubicBezTo>
                      <a:pt x="668" y="4727"/>
                      <a:pt x="739" y="4643"/>
                      <a:pt x="739" y="4560"/>
                    </a:cubicBezTo>
                    <a:cubicBezTo>
                      <a:pt x="739" y="4465"/>
                      <a:pt x="668" y="4393"/>
                      <a:pt x="584" y="4393"/>
                    </a:cubicBezTo>
                    <a:lnTo>
                      <a:pt x="322" y="4393"/>
                    </a:lnTo>
                    <a:lnTo>
                      <a:pt x="322" y="3965"/>
                    </a:lnTo>
                    <a:cubicBezTo>
                      <a:pt x="322" y="3500"/>
                      <a:pt x="691" y="3369"/>
                      <a:pt x="703" y="3369"/>
                    </a:cubicBezTo>
                    <a:lnTo>
                      <a:pt x="715" y="3369"/>
                    </a:lnTo>
                    <a:lnTo>
                      <a:pt x="1334" y="3131"/>
                    </a:lnTo>
                    <a:lnTo>
                      <a:pt x="1668" y="3453"/>
                    </a:lnTo>
                    <a:cubicBezTo>
                      <a:pt x="1703" y="3489"/>
                      <a:pt x="1739" y="3500"/>
                      <a:pt x="1787" y="3500"/>
                    </a:cubicBezTo>
                    <a:cubicBezTo>
                      <a:pt x="1834" y="3500"/>
                      <a:pt x="1870" y="3489"/>
                      <a:pt x="1906" y="3453"/>
                    </a:cubicBezTo>
                    <a:lnTo>
                      <a:pt x="2215" y="3131"/>
                    </a:lnTo>
                    <a:lnTo>
                      <a:pt x="2846" y="3381"/>
                    </a:lnTo>
                    <a:lnTo>
                      <a:pt x="2858" y="3381"/>
                    </a:lnTo>
                    <a:cubicBezTo>
                      <a:pt x="2858" y="3381"/>
                      <a:pt x="3227" y="3512"/>
                      <a:pt x="3227" y="3977"/>
                    </a:cubicBezTo>
                    <a:lnTo>
                      <a:pt x="3227" y="4405"/>
                    </a:lnTo>
                    <a:lnTo>
                      <a:pt x="1120" y="4405"/>
                    </a:lnTo>
                    <a:cubicBezTo>
                      <a:pt x="1025" y="4405"/>
                      <a:pt x="953" y="4489"/>
                      <a:pt x="953" y="4572"/>
                    </a:cubicBezTo>
                    <a:cubicBezTo>
                      <a:pt x="953" y="4667"/>
                      <a:pt x="1025" y="4739"/>
                      <a:pt x="1120" y="4739"/>
                    </a:cubicBezTo>
                    <a:lnTo>
                      <a:pt x="3394" y="4739"/>
                    </a:lnTo>
                    <a:cubicBezTo>
                      <a:pt x="3477" y="4739"/>
                      <a:pt x="3561" y="4667"/>
                      <a:pt x="3561" y="4572"/>
                    </a:cubicBezTo>
                    <a:lnTo>
                      <a:pt x="3561" y="3977"/>
                    </a:lnTo>
                    <a:cubicBezTo>
                      <a:pt x="3561" y="3310"/>
                      <a:pt x="3037" y="3084"/>
                      <a:pt x="2965" y="3072"/>
                    </a:cubicBezTo>
                    <a:lnTo>
                      <a:pt x="2311" y="2798"/>
                    </a:lnTo>
                    <a:lnTo>
                      <a:pt x="2311" y="2715"/>
                    </a:lnTo>
                    <a:cubicBezTo>
                      <a:pt x="2489" y="2607"/>
                      <a:pt x="2620" y="2441"/>
                      <a:pt x="2692" y="2238"/>
                    </a:cubicBezTo>
                    <a:cubicBezTo>
                      <a:pt x="2930" y="2226"/>
                      <a:pt x="3120" y="2012"/>
                      <a:pt x="3120" y="1774"/>
                    </a:cubicBezTo>
                    <a:cubicBezTo>
                      <a:pt x="3120" y="1631"/>
                      <a:pt x="3049" y="1488"/>
                      <a:pt x="2942" y="1417"/>
                    </a:cubicBezTo>
                    <a:lnTo>
                      <a:pt x="2942" y="1119"/>
                    </a:lnTo>
                    <a:cubicBezTo>
                      <a:pt x="2942" y="512"/>
                      <a:pt x="2442" y="0"/>
                      <a:pt x="1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51"/>
              <p:cNvSpPr/>
              <p:nvPr/>
            </p:nvSpPr>
            <p:spPr>
              <a:xfrm>
                <a:off x="5102628" y="2933033"/>
                <a:ext cx="98188" cy="76991"/>
              </a:xfrm>
              <a:custGeom>
                <a:avLst/>
                <a:gdLst/>
                <a:ahLst/>
                <a:cxnLst/>
                <a:rect l="l" t="t" r="r" b="b"/>
                <a:pathLst>
                  <a:path w="3085" h="2419" extrusionOk="0">
                    <a:moveTo>
                      <a:pt x="181" y="1"/>
                    </a:moveTo>
                    <a:cubicBezTo>
                      <a:pt x="116" y="1"/>
                      <a:pt x="55" y="44"/>
                      <a:pt x="37" y="108"/>
                    </a:cubicBezTo>
                    <a:cubicBezTo>
                      <a:pt x="1" y="192"/>
                      <a:pt x="48" y="287"/>
                      <a:pt x="132" y="323"/>
                    </a:cubicBezTo>
                    <a:cubicBezTo>
                      <a:pt x="1215" y="680"/>
                      <a:pt x="2132" y="1394"/>
                      <a:pt x="2751" y="2347"/>
                    </a:cubicBezTo>
                    <a:cubicBezTo>
                      <a:pt x="2787" y="2394"/>
                      <a:pt x="2846" y="2418"/>
                      <a:pt x="2894" y="2418"/>
                    </a:cubicBezTo>
                    <a:cubicBezTo>
                      <a:pt x="2918" y="2418"/>
                      <a:pt x="2954" y="2406"/>
                      <a:pt x="2977" y="2394"/>
                    </a:cubicBezTo>
                    <a:cubicBezTo>
                      <a:pt x="3049" y="2347"/>
                      <a:pt x="3085" y="2239"/>
                      <a:pt x="3025" y="2168"/>
                    </a:cubicBezTo>
                    <a:cubicBezTo>
                      <a:pt x="2370" y="1156"/>
                      <a:pt x="1382" y="382"/>
                      <a:pt x="239" y="13"/>
                    </a:cubicBezTo>
                    <a:cubicBezTo>
                      <a:pt x="220" y="5"/>
                      <a:pt x="200" y="1"/>
                      <a:pt x="1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51"/>
              <p:cNvSpPr/>
              <p:nvPr/>
            </p:nvSpPr>
            <p:spPr>
              <a:xfrm>
                <a:off x="4915832" y="2932492"/>
                <a:ext cx="98920" cy="77532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2436" extrusionOk="0">
                    <a:moveTo>
                      <a:pt x="2914" y="0"/>
                    </a:moveTo>
                    <a:cubicBezTo>
                      <a:pt x="2899" y="0"/>
                      <a:pt x="2884" y="2"/>
                      <a:pt x="2869" y="6"/>
                    </a:cubicBezTo>
                    <a:cubicBezTo>
                      <a:pt x="1703" y="375"/>
                      <a:pt x="714" y="1161"/>
                      <a:pt x="36" y="2185"/>
                    </a:cubicBezTo>
                    <a:cubicBezTo>
                      <a:pt x="0" y="2256"/>
                      <a:pt x="24" y="2364"/>
                      <a:pt x="95" y="2411"/>
                    </a:cubicBezTo>
                    <a:cubicBezTo>
                      <a:pt x="131" y="2423"/>
                      <a:pt x="155" y="2435"/>
                      <a:pt x="191" y="2435"/>
                    </a:cubicBezTo>
                    <a:cubicBezTo>
                      <a:pt x="250" y="2435"/>
                      <a:pt x="298" y="2411"/>
                      <a:pt x="322" y="2364"/>
                    </a:cubicBezTo>
                    <a:cubicBezTo>
                      <a:pt x="953" y="1399"/>
                      <a:pt x="1881" y="685"/>
                      <a:pt x="2977" y="328"/>
                    </a:cubicBezTo>
                    <a:cubicBezTo>
                      <a:pt x="3060" y="292"/>
                      <a:pt x="3108" y="209"/>
                      <a:pt x="3072" y="113"/>
                    </a:cubicBezTo>
                    <a:cubicBezTo>
                      <a:pt x="3052" y="44"/>
                      <a:pt x="2984" y="0"/>
                      <a:pt x="29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51"/>
              <p:cNvSpPr/>
              <p:nvPr/>
            </p:nvSpPr>
            <p:spPr>
              <a:xfrm>
                <a:off x="4915832" y="3174254"/>
                <a:ext cx="80746" cy="70689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221" extrusionOk="0">
                    <a:moveTo>
                      <a:pt x="185" y="0"/>
                    </a:moveTo>
                    <a:cubicBezTo>
                      <a:pt x="155" y="0"/>
                      <a:pt x="125" y="9"/>
                      <a:pt x="95" y="30"/>
                    </a:cubicBezTo>
                    <a:cubicBezTo>
                      <a:pt x="24" y="78"/>
                      <a:pt x="0" y="185"/>
                      <a:pt x="60" y="256"/>
                    </a:cubicBezTo>
                    <a:cubicBezTo>
                      <a:pt x="607" y="1102"/>
                      <a:pt x="1381" y="1780"/>
                      <a:pt x="2286" y="2209"/>
                    </a:cubicBezTo>
                    <a:cubicBezTo>
                      <a:pt x="2322" y="2221"/>
                      <a:pt x="2334" y="2221"/>
                      <a:pt x="2357" y="2221"/>
                    </a:cubicBezTo>
                    <a:cubicBezTo>
                      <a:pt x="2417" y="2221"/>
                      <a:pt x="2477" y="2197"/>
                      <a:pt x="2512" y="2138"/>
                    </a:cubicBezTo>
                    <a:cubicBezTo>
                      <a:pt x="2536" y="2030"/>
                      <a:pt x="2512" y="1923"/>
                      <a:pt x="2417" y="1899"/>
                    </a:cubicBezTo>
                    <a:cubicBezTo>
                      <a:pt x="1560" y="1495"/>
                      <a:pt x="845" y="864"/>
                      <a:pt x="322" y="78"/>
                    </a:cubicBezTo>
                    <a:cubicBezTo>
                      <a:pt x="291" y="31"/>
                      <a:pt x="240" y="0"/>
                      <a:pt x="1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51"/>
              <p:cNvSpPr/>
              <p:nvPr/>
            </p:nvSpPr>
            <p:spPr>
              <a:xfrm>
                <a:off x="5121215" y="3173936"/>
                <a:ext cx="79601" cy="69511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184" extrusionOk="0">
                    <a:moveTo>
                      <a:pt x="2301" y="0"/>
                    </a:moveTo>
                    <a:cubicBezTo>
                      <a:pt x="2250" y="0"/>
                      <a:pt x="2201" y="25"/>
                      <a:pt x="2179" y="76"/>
                    </a:cubicBezTo>
                    <a:cubicBezTo>
                      <a:pt x="1667" y="862"/>
                      <a:pt x="953" y="1481"/>
                      <a:pt x="119" y="1874"/>
                    </a:cubicBezTo>
                    <a:cubicBezTo>
                      <a:pt x="36" y="1921"/>
                      <a:pt x="0" y="2005"/>
                      <a:pt x="48" y="2100"/>
                    </a:cubicBezTo>
                    <a:cubicBezTo>
                      <a:pt x="72" y="2159"/>
                      <a:pt x="131" y="2183"/>
                      <a:pt x="191" y="2183"/>
                    </a:cubicBezTo>
                    <a:cubicBezTo>
                      <a:pt x="226" y="2183"/>
                      <a:pt x="238" y="2183"/>
                      <a:pt x="274" y="2171"/>
                    </a:cubicBezTo>
                    <a:cubicBezTo>
                      <a:pt x="1167" y="1755"/>
                      <a:pt x="1941" y="1088"/>
                      <a:pt x="2477" y="231"/>
                    </a:cubicBezTo>
                    <a:cubicBezTo>
                      <a:pt x="2501" y="183"/>
                      <a:pt x="2489" y="76"/>
                      <a:pt x="2393" y="28"/>
                    </a:cubicBezTo>
                    <a:cubicBezTo>
                      <a:pt x="2366" y="10"/>
                      <a:pt x="2333" y="0"/>
                      <a:pt x="2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51"/>
              <p:cNvSpPr/>
              <p:nvPr/>
            </p:nvSpPr>
            <p:spPr>
              <a:xfrm>
                <a:off x="4891198" y="3016803"/>
                <a:ext cx="112956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4739" extrusionOk="0">
                    <a:moveTo>
                      <a:pt x="1822" y="322"/>
                    </a:moveTo>
                    <a:cubicBezTo>
                      <a:pt x="2262" y="322"/>
                      <a:pt x="2596" y="679"/>
                      <a:pt x="2596" y="1096"/>
                    </a:cubicBezTo>
                    <a:lnTo>
                      <a:pt x="2596" y="1203"/>
                    </a:lnTo>
                    <a:lnTo>
                      <a:pt x="2584" y="1203"/>
                    </a:lnTo>
                    <a:cubicBezTo>
                      <a:pt x="2358" y="1143"/>
                      <a:pt x="2286" y="846"/>
                      <a:pt x="2274" y="846"/>
                    </a:cubicBezTo>
                    <a:cubicBezTo>
                      <a:pt x="2262" y="786"/>
                      <a:pt x="2215" y="727"/>
                      <a:pt x="2143" y="727"/>
                    </a:cubicBezTo>
                    <a:cubicBezTo>
                      <a:pt x="2133" y="725"/>
                      <a:pt x="2122" y="724"/>
                      <a:pt x="2111" y="724"/>
                    </a:cubicBezTo>
                    <a:cubicBezTo>
                      <a:pt x="2057" y="724"/>
                      <a:pt x="1996" y="747"/>
                      <a:pt x="1977" y="786"/>
                    </a:cubicBezTo>
                    <a:cubicBezTo>
                      <a:pt x="1691" y="1203"/>
                      <a:pt x="1024" y="1203"/>
                      <a:pt x="1024" y="1203"/>
                    </a:cubicBezTo>
                    <a:lnTo>
                      <a:pt x="976" y="1203"/>
                    </a:lnTo>
                    <a:lnTo>
                      <a:pt x="976" y="1096"/>
                    </a:lnTo>
                    <a:cubicBezTo>
                      <a:pt x="976" y="667"/>
                      <a:pt x="1334" y="322"/>
                      <a:pt x="1750" y="322"/>
                    </a:cubicBezTo>
                    <a:close/>
                    <a:moveTo>
                      <a:pt x="2727" y="1667"/>
                    </a:moveTo>
                    <a:cubicBezTo>
                      <a:pt x="2762" y="1691"/>
                      <a:pt x="2762" y="1727"/>
                      <a:pt x="2762" y="1751"/>
                    </a:cubicBezTo>
                    <a:cubicBezTo>
                      <a:pt x="2762" y="1798"/>
                      <a:pt x="2750" y="1846"/>
                      <a:pt x="2703" y="1858"/>
                    </a:cubicBezTo>
                    <a:lnTo>
                      <a:pt x="2703" y="1667"/>
                    </a:lnTo>
                    <a:close/>
                    <a:moveTo>
                      <a:pt x="845" y="1667"/>
                    </a:moveTo>
                    <a:lnTo>
                      <a:pt x="845" y="1870"/>
                    </a:lnTo>
                    <a:cubicBezTo>
                      <a:pt x="810" y="1846"/>
                      <a:pt x="786" y="1810"/>
                      <a:pt x="786" y="1751"/>
                    </a:cubicBezTo>
                    <a:cubicBezTo>
                      <a:pt x="786" y="1727"/>
                      <a:pt x="798" y="1691"/>
                      <a:pt x="810" y="1667"/>
                    </a:cubicBezTo>
                    <a:close/>
                    <a:moveTo>
                      <a:pt x="2084" y="1203"/>
                    </a:moveTo>
                    <a:cubicBezTo>
                      <a:pt x="2143" y="1322"/>
                      <a:pt x="2239" y="1441"/>
                      <a:pt x="2393" y="1501"/>
                    </a:cubicBezTo>
                    <a:lnTo>
                      <a:pt x="2393" y="1977"/>
                    </a:lnTo>
                    <a:cubicBezTo>
                      <a:pt x="2393" y="2263"/>
                      <a:pt x="2155" y="2489"/>
                      <a:pt x="1858" y="2489"/>
                    </a:cubicBezTo>
                    <a:lnTo>
                      <a:pt x="1703" y="2489"/>
                    </a:lnTo>
                    <a:cubicBezTo>
                      <a:pt x="1405" y="2489"/>
                      <a:pt x="1191" y="2251"/>
                      <a:pt x="1191" y="1977"/>
                    </a:cubicBezTo>
                    <a:lnTo>
                      <a:pt x="1191" y="1548"/>
                    </a:lnTo>
                    <a:cubicBezTo>
                      <a:pt x="1393" y="1512"/>
                      <a:pt x="1786" y="1441"/>
                      <a:pt x="2084" y="1203"/>
                    </a:cubicBezTo>
                    <a:close/>
                    <a:moveTo>
                      <a:pt x="1965" y="2822"/>
                    </a:moveTo>
                    <a:lnTo>
                      <a:pt x="1965" y="2917"/>
                    </a:lnTo>
                    <a:lnTo>
                      <a:pt x="1786" y="3108"/>
                    </a:lnTo>
                    <a:lnTo>
                      <a:pt x="1607" y="2941"/>
                    </a:lnTo>
                    <a:lnTo>
                      <a:pt x="1607" y="2822"/>
                    </a:lnTo>
                    <a:close/>
                    <a:moveTo>
                      <a:pt x="1750" y="0"/>
                    </a:moveTo>
                    <a:cubicBezTo>
                      <a:pt x="1143" y="0"/>
                      <a:pt x="631" y="500"/>
                      <a:pt x="631" y="1108"/>
                    </a:cubicBezTo>
                    <a:lnTo>
                      <a:pt x="631" y="1405"/>
                    </a:lnTo>
                    <a:cubicBezTo>
                      <a:pt x="524" y="1501"/>
                      <a:pt x="453" y="1631"/>
                      <a:pt x="453" y="1762"/>
                    </a:cubicBezTo>
                    <a:cubicBezTo>
                      <a:pt x="453" y="2024"/>
                      <a:pt x="643" y="2215"/>
                      <a:pt x="893" y="2227"/>
                    </a:cubicBezTo>
                    <a:cubicBezTo>
                      <a:pt x="953" y="2441"/>
                      <a:pt x="1096" y="2596"/>
                      <a:pt x="1274" y="2703"/>
                    </a:cubicBezTo>
                    <a:lnTo>
                      <a:pt x="1274" y="2798"/>
                    </a:lnTo>
                    <a:lnTo>
                      <a:pt x="595" y="3060"/>
                    </a:lnTo>
                    <a:cubicBezTo>
                      <a:pt x="524" y="3096"/>
                      <a:pt x="0" y="3298"/>
                      <a:pt x="0" y="3965"/>
                    </a:cubicBezTo>
                    <a:lnTo>
                      <a:pt x="0" y="4560"/>
                    </a:lnTo>
                    <a:cubicBezTo>
                      <a:pt x="0" y="4656"/>
                      <a:pt x="72" y="4727"/>
                      <a:pt x="155" y="4727"/>
                    </a:cubicBezTo>
                    <a:lnTo>
                      <a:pt x="572" y="4727"/>
                    </a:lnTo>
                    <a:cubicBezTo>
                      <a:pt x="667" y="4727"/>
                      <a:pt x="738" y="4656"/>
                      <a:pt x="738" y="4560"/>
                    </a:cubicBezTo>
                    <a:cubicBezTo>
                      <a:pt x="738" y="4477"/>
                      <a:pt x="667" y="4406"/>
                      <a:pt x="572" y="4406"/>
                    </a:cubicBezTo>
                    <a:lnTo>
                      <a:pt x="322" y="4406"/>
                    </a:lnTo>
                    <a:lnTo>
                      <a:pt x="322" y="3965"/>
                    </a:lnTo>
                    <a:cubicBezTo>
                      <a:pt x="322" y="3513"/>
                      <a:pt x="679" y="3370"/>
                      <a:pt x="691" y="3370"/>
                    </a:cubicBezTo>
                    <a:lnTo>
                      <a:pt x="703" y="3370"/>
                    </a:lnTo>
                    <a:lnTo>
                      <a:pt x="1334" y="3132"/>
                    </a:lnTo>
                    <a:lnTo>
                      <a:pt x="1655" y="3465"/>
                    </a:lnTo>
                    <a:cubicBezTo>
                      <a:pt x="1691" y="3489"/>
                      <a:pt x="1738" y="3513"/>
                      <a:pt x="1774" y="3513"/>
                    </a:cubicBezTo>
                    <a:cubicBezTo>
                      <a:pt x="1822" y="3513"/>
                      <a:pt x="1869" y="3489"/>
                      <a:pt x="1893" y="3465"/>
                    </a:cubicBezTo>
                    <a:lnTo>
                      <a:pt x="2215" y="3132"/>
                    </a:lnTo>
                    <a:lnTo>
                      <a:pt x="2834" y="3394"/>
                    </a:lnTo>
                    <a:lnTo>
                      <a:pt x="2846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7" y="4418"/>
                    </a:lnTo>
                    <a:cubicBezTo>
                      <a:pt x="1024" y="4418"/>
                      <a:pt x="941" y="4489"/>
                      <a:pt x="941" y="4584"/>
                    </a:cubicBezTo>
                    <a:cubicBezTo>
                      <a:pt x="941" y="4668"/>
                      <a:pt x="1024" y="4739"/>
                      <a:pt x="1107" y="4739"/>
                    </a:cubicBezTo>
                    <a:lnTo>
                      <a:pt x="3382" y="4739"/>
                    </a:lnTo>
                    <a:cubicBezTo>
                      <a:pt x="3477" y="4727"/>
                      <a:pt x="3548" y="4656"/>
                      <a:pt x="3548" y="4560"/>
                    </a:cubicBezTo>
                    <a:lnTo>
                      <a:pt x="3548" y="3965"/>
                    </a:lnTo>
                    <a:cubicBezTo>
                      <a:pt x="3548" y="3298"/>
                      <a:pt x="3036" y="3072"/>
                      <a:pt x="2953" y="3060"/>
                    </a:cubicBezTo>
                    <a:lnTo>
                      <a:pt x="2298" y="2798"/>
                    </a:lnTo>
                    <a:lnTo>
                      <a:pt x="2298" y="2703"/>
                    </a:lnTo>
                    <a:cubicBezTo>
                      <a:pt x="2477" y="2596"/>
                      <a:pt x="2608" y="2441"/>
                      <a:pt x="2691" y="2227"/>
                    </a:cubicBezTo>
                    <a:cubicBezTo>
                      <a:pt x="2929" y="2215"/>
                      <a:pt x="3120" y="2001"/>
                      <a:pt x="3120" y="1762"/>
                    </a:cubicBezTo>
                    <a:cubicBezTo>
                      <a:pt x="3120" y="1620"/>
                      <a:pt x="3048" y="1489"/>
                      <a:pt x="2941" y="1405"/>
                    </a:cubicBezTo>
                    <a:lnTo>
                      <a:pt x="2941" y="1108"/>
                    </a:lnTo>
                    <a:cubicBezTo>
                      <a:pt x="2941" y="500"/>
                      <a:pt x="242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51"/>
              <p:cNvSpPr/>
              <p:nvPr/>
            </p:nvSpPr>
            <p:spPr>
              <a:xfrm>
                <a:off x="5112876" y="3016803"/>
                <a:ext cx="112956" cy="150831"/>
              </a:xfrm>
              <a:custGeom>
                <a:avLst/>
                <a:gdLst/>
                <a:ahLst/>
                <a:cxnLst/>
                <a:rect l="l" t="t" r="r" b="b"/>
                <a:pathLst>
                  <a:path w="3549" h="4739" extrusionOk="0">
                    <a:moveTo>
                      <a:pt x="1822" y="322"/>
                    </a:moveTo>
                    <a:cubicBezTo>
                      <a:pt x="2262" y="322"/>
                      <a:pt x="2596" y="679"/>
                      <a:pt x="2596" y="1096"/>
                    </a:cubicBezTo>
                    <a:lnTo>
                      <a:pt x="2596" y="1203"/>
                    </a:lnTo>
                    <a:lnTo>
                      <a:pt x="2584" y="1203"/>
                    </a:lnTo>
                    <a:cubicBezTo>
                      <a:pt x="2358" y="1143"/>
                      <a:pt x="2286" y="846"/>
                      <a:pt x="2274" y="846"/>
                    </a:cubicBezTo>
                    <a:cubicBezTo>
                      <a:pt x="2262" y="786"/>
                      <a:pt x="2215" y="727"/>
                      <a:pt x="2143" y="727"/>
                    </a:cubicBezTo>
                    <a:cubicBezTo>
                      <a:pt x="2133" y="725"/>
                      <a:pt x="2122" y="724"/>
                      <a:pt x="2111" y="724"/>
                    </a:cubicBezTo>
                    <a:cubicBezTo>
                      <a:pt x="2057" y="724"/>
                      <a:pt x="1996" y="747"/>
                      <a:pt x="1977" y="786"/>
                    </a:cubicBezTo>
                    <a:cubicBezTo>
                      <a:pt x="1691" y="1203"/>
                      <a:pt x="1024" y="1203"/>
                      <a:pt x="1024" y="1203"/>
                    </a:cubicBezTo>
                    <a:lnTo>
                      <a:pt x="977" y="1203"/>
                    </a:lnTo>
                    <a:lnTo>
                      <a:pt x="977" y="1096"/>
                    </a:lnTo>
                    <a:cubicBezTo>
                      <a:pt x="977" y="667"/>
                      <a:pt x="1334" y="322"/>
                      <a:pt x="1751" y="322"/>
                    </a:cubicBezTo>
                    <a:close/>
                    <a:moveTo>
                      <a:pt x="2727" y="1667"/>
                    </a:moveTo>
                    <a:cubicBezTo>
                      <a:pt x="2763" y="1691"/>
                      <a:pt x="2763" y="1727"/>
                      <a:pt x="2763" y="1751"/>
                    </a:cubicBezTo>
                    <a:cubicBezTo>
                      <a:pt x="2763" y="1798"/>
                      <a:pt x="2751" y="1846"/>
                      <a:pt x="2703" y="1858"/>
                    </a:cubicBezTo>
                    <a:lnTo>
                      <a:pt x="2703" y="1667"/>
                    </a:lnTo>
                    <a:close/>
                    <a:moveTo>
                      <a:pt x="858" y="1667"/>
                    </a:moveTo>
                    <a:lnTo>
                      <a:pt x="858" y="1870"/>
                    </a:lnTo>
                    <a:cubicBezTo>
                      <a:pt x="822" y="1846"/>
                      <a:pt x="798" y="1810"/>
                      <a:pt x="798" y="1751"/>
                    </a:cubicBezTo>
                    <a:cubicBezTo>
                      <a:pt x="798" y="1727"/>
                      <a:pt x="810" y="1691"/>
                      <a:pt x="822" y="1667"/>
                    </a:cubicBezTo>
                    <a:close/>
                    <a:moveTo>
                      <a:pt x="2084" y="1203"/>
                    </a:moveTo>
                    <a:cubicBezTo>
                      <a:pt x="2143" y="1322"/>
                      <a:pt x="2239" y="1441"/>
                      <a:pt x="2393" y="1501"/>
                    </a:cubicBezTo>
                    <a:lnTo>
                      <a:pt x="2393" y="1977"/>
                    </a:lnTo>
                    <a:cubicBezTo>
                      <a:pt x="2393" y="2263"/>
                      <a:pt x="2155" y="2489"/>
                      <a:pt x="1858" y="2489"/>
                    </a:cubicBezTo>
                    <a:lnTo>
                      <a:pt x="1703" y="2489"/>
                    </a:lnTo>
                    <a:cubicBezTo>
                      <a:pt x="1405" y="2489"/>
                      <a:pt x="1191" y="2251"/>
                      <a:pt x="1191" y="1977"/>
                    </a:cubicBezTo>
                    <a:lnTo>
                      <a:pt x="1191" y="1548"/>
                    </a:lnTo>
                    <a:cubicBezTo>
                      <a:pt x="1393" y="1512"/>
                      <a:pt x="1786" y="1441"/>
                      <a:pt x="2084" y="1203"/>
                    </a:cubicBezTo>
                    <a:close/>
                    <a:moveTo>
                      <a:pt x="1965" y="2822"/>
                    </a:moveTo>
                    <a:lnTo>
                      <a:pt x="1965" y="2917"/>
                    </a:lnTo>
                    <a:lnTo>
                      <a:pt x="1786" y="3108"/>
                    </a:lnTo>
                    <a:lnTo>
                      <a:pt x="1596" y="2941"/>
                    </a:lnTo>
                    <a:lnTo>
                      <a:pt x="1596" y="2822"/>
                    </a:lnTo>
                    <a:close/>
                    <a:moveTo>
                      <a:pt x="1751" y="0"/>
                    </a:moveTo>
                    <a:cubicBezTo>
                      <a:pt x="1143" y="0"/>
                      <a:pt x="631" y="500"/>
                      <a:pt x="631" y="1108"/>
                    </a:cubicBezTo>
                    <a:lnTo>
                      <a:pt x="631" y="1405"/>
                    </a:lnTo>
                    <a:cubicBezTo>
                      <a:pt x="524" y="1501"/>
                      <a:pt x="453" y="1631"/>
                      <a:pt x="453" y="1762"/>
                    </a:cubicBezTo>
                    <a:cubicBezTo>
                      <a:pt x="453" y="2024"/>
                      <a:pt x="643" y="2215"/>
                      <a:pt x="893" y="2227"/>
                    </a:cubicBezTo>
                    <a:cubicBezTo>
                      <a:pt x="953" y="2441"/>
                      <a:pt x="1096" y="2596"/>
                      <a:pt x="1274" y="2703"/>
                    </a:cubicBezTo>
                    <a:lnTo>
                      <a:pt x="1274" y="2798"/>
                    </a:lnTo>
                    <a:lnTo>
                      <a:pt x="596" y="3060"/>
                    </a:lnTo>
                    <a:cubicBezTo>
                      <a:pt x="524" y="3096"/>
                      <a:pt x="0" y="3298"/>
                      <a:pt x="0" y="3965"/>
                    </a:cubicBezTo>
                    <a:lnTo>
                      <a:pt x="0" y="4560"/>
                    </a:lnTo>
                    <a:cubicBezTo>
                      <a:pt x="0" y="4656"/>
                      <a:pt x="72" y="4727"/>
                      <a:pt x="155" y="4727"/>
                    </a:cubicBezTo>
                    <a:lnTo>
                      <a:pt x="572" y="4727"/>
                    </a:lnTo>
                    <a:cubicBezTo>
                      <a:pt x="667" y="4727"/>
                      <a:pt x="738" y="4656"/>
                      <a:pt x="738" y="4560"/>
                    </a:cubicBezTo>
                    <a:cubicBezTo>
                      <a:pt x="738" y="4477"/>
                      <a:pt x="667" y="4406"/>
                      <a:pt x="572" y="4406"/>
                    </a:cubicBezTo>
                    <a:lnTo>
                      <a:pt x="322" y="4406"/>
                    </a:lnTo>
                    <a:lnTo>
                      <a:pt x="322" y="3965"/>
                    </a:lnTo>
                    <a:cubicBezTo>
                      <a:pt x="322" y="3513"/>
                      <a:pt x="679" y="3370"/>
                      <a:pt x="691" y="3370"/>
                    </a:cubicBezTo>
                    <a:lnTo>
                      <a:pt x="703" y="3370"/>
                    </a:lnTo>
                    <a:lnTo>
                      <a:pt x="1334" y="3132"/>
                    </a:lnTo>
                    <a:lnTo>
                      <a:pt x="1655" y="3465"/>
                    </a:lnTo>
                    <a:cubicBezTo>
                      <a:pt x="1691" y="3489"/>
                      <a:pt x="1739" y="3513"/>
                      <a:pt x="1774" y="3513"/>
                    </a:cubicBezTo>
                    <a:cubicBezTo>
                      <a:pt x="1822" y="3513"/>
                      <a:pt x="1870" y="3489"/>
                      <a:pt x="1893" y="3465"/>
                    </a:cubicBezTo>
                    <a:lnTo>
                      <a:pt x="2215" y="3132"/>
                    </a:lnTo>
                    <a:lnTo>
                      <a:pt x="2834" y="3394"/>
                    </a:lnTo>
                    <a:lnTo>
                      <a:pt x="2846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8" y="4418"/>
                    </a:lnTo>
                    <a:cubicBezTo>
                      <a:pt x="1024" y="4418"/>
                      <a:pt x="941" y="4489"/>
                      <a:pt x="941" y="4584"/>
                    </a:cubicBezTo>
                    <a:cubicBezTo>
                      <a:pt x="941" y="4668"/>
                      <a:pt x="1024" y="4739"/>
                      <a:pt x="1108" y="4739"/>
                    </a:cubicBezTo>
                    <a:lnTo>
                      <a:pt x="3382" y="4739"/>
                    </a:lnTo>
                    <a:cubicBezTo>
                      <a:pt x="3477" y="4739"/>
                      <a:pt x="3548" y="4668"/>
                      <a:pt x="3548" y="4584"/>
                    </a:cubicBezTo>
                    <a:lnTo>
                      <a:pt x="3548" y="3989"/>
                    </a:lnTo>
                    <a:cubicBezTo>
                      <a:pt x="3548" y="3298"/>
                      <a:pt x="3013" y="3084"/>
                      <a:pt x="2953" y="3060"/>
                    </a:cubicBezTo>
                    <a:lnTo>
                      <a:pt x="2298" y="2798"/>
                    </a:lnTo>
                    <a:lnTo>
                      <a:pt x="2298" y="2703"/>
                    </a:lnTo>
                    <a:cubicBezTo>
                      <a:pt x="2477" y="2596"/>
                      <a:pt x="2608" y="2441"/>
                      <a:pt x="2691" y="2227"/>
                    </a:cubicBezTo>
                    <a:cubicBezTo>
                      <a:pt x="2929" y="2215"/>
                      <a:pt x="3120" y="2001"/>
                      <a:pt x="3120" y="1762"/>
                    </a:cubicBezTo>
                    <a:cubicBezTo>
                      <a:pt x="3120" y="1620"/>
                      <a:pt x="3048" y="1489"/>
                      <a:pt x="2941" y="1405"/>
                    </a:cubicBezTo>
                    <a:lnTo>
                      <a:pt x="2941" y="1108"/>
                    </a:lnTo>
                    <a:cubicBezTo>
                      <a:pt x="2941" y="500"/>
                      <a:pt x="242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51"/>
              <p:cNvSpPr/>
              <p:nvPr/>
            </p:nvSpPr>
            <p:spPr>
              <a:xfrm>
                <a:off x="5001448" y="3108498"/>
                <a:ext cx="113338" cy="151244"/>
              </a:xfrm>
              <a:custGeom>
                <a:avLst/>
                <a:gdLst/>
                <a:ahLst/>
                <a:cxnLst/>
                <a:rect l="l" t="t" r="r" b="b"/>
                <a:pathLst>
                  <a:path w="3561" h="4752" extrusionOk="0">
                    <a:moveTo>
                      <a:pt x="1811" y="322"/>
                    </a:moveTo>
                    <a:cubicBezTo>
                      <a:pt x="2251" y="322"/>
                      <a:pt x="2585" y="679"/>
                      <a:pt x="2585" y="1096"/>
                    </a:cubicBezTo>
                    <a:lnTo>
                      <a:pt x="2585" y="1203"/>
                    </a:lnTo>
                    <a:lnTo>
                      <a:pt x="2573" y="1203"/>
                    </a:lnTo>
                    <a:cubicBezTo>
                      <a:pt x="2346" y="1144"/>
                      <a:pt x="2275" y="846"/>
                      <a:pt x="2263" y="846"/>
                    </a:cubicBezTo>
                    <a:cubicBezTo>
                      <a:pt x="2251" y="786"/>
                      <a:pt x="2204" y="727"/>
                      <a:pt x="2132" y="727"/>
                    </a:cubicBezTo>
                    <a:cubicBezTo>
                      <a:pt x="2124" y="725"/>
                      <a:pt x="2116" y="725"/>
                      <a:pt x="2107" y="725"/>
                    </a:cubicBezTo>
                    <a:cubicBezTo>
                      <a:pt x="2051" y="725"/>
                      <a:pt x="1986" y="756"/>
                      <a:pt x="1965" y="786"/>
                    </a:cubicBezTo>
                    <a:cubicBezTo>
                      <a:pt x="1692" y="1203"/>
                      <a:pt x="1037" y="1203"/>
                      <a:pt x="1025" y="1203"/>
                    </a:cubicBezTo>
                    <a:lnTo>
                      <a:pt x="965" y="1203"/>
                    </a:lnTo>
                    <a:lnTo>
                      <a:pt x="965" y="1096"/>
                    </a:lnTo>
                    <a:cubicBezTo>
                      <a:pt x="965" y="667"/>
                      <a:pt x="1322" y="322"/>
                      <a:pt x="1739" y="322"/>
                    </a:cubicBezTo>
                    <a:close/>
                    <a:moveTo>
                      <a:pt x="2751" y="1668"/>
                    </a:moveTo>
                    <a:cubicBezTo>
                      <a:pt x="2787" y="1703"/>
                      <a:pt x="2787" y="1727"/>
                      <a:pt x="2787" y="1763"/>
                    </a:cubicBezTo>
                    <a:cubicBezTo>
                      <a:pt x="2787" y="1798"/>
                      <a:pt x="2763" y="1846"/>
                      <a:pt x="2715" y="1858"/>
                    </a:cubicBezTo>
                    <a:lnTo>
                      <a:pt x="2715" y="1668"/>
                    </a:lnTo>
                    <a:close/>
                    <a:moveTo>
                      <a:pt x="858" y="1679"/>
                    </a:moveTo>
                    <a:lnTo>
                      <a:pt x="858" y="1894"/>
                    </a:lnTo>
                    <a:cubicBezTo>
                      <a:pt x="834" y="1858"/>
                      <a:pt x="799" y="1834"/>
                      <a:pt x="799" y="1775"/>
                    </a:cubicBezTo>
                    <a:cubicBezTo>
                      <a:pt x="799" y="1739"/>
                      <a:pt x="810" y="1715"/>
                      <a:pt x="834" y="1679"/>
                    </a:cubicBezTo>
                    <a:close/>
                    <a:moveTo>
                      <a:pt x="2096" y="1203"/>
                    </a:moveTo>
                    <a:cubicBezTo>
                      <a:pt x="2156" y="1322"/>
                      <a:pt x="2263" y="1441"/>
                      <a:pt x="2406" y="1501"/>
                    </a:cubicBezTo>
                    <a:lnTo>
                      <a:pt x="2406" y="1977"/>
                    </a:lnTo>
                    <a:cubicBezTo>
                      <a:pt x="2394" y="2263"/>
                      <a:pt x="2156" y="2501"/>
                      <a:pt x="1870" y="2501"/>
                    </a:cubicBezTo>
                    <a:lnTo>
                      <a:pt x="1727" y="2501"/>
                    </a:lnTo>
                    <a:cubicBezTo>
                      <a:pt x="1430" y="2501"/>
                      <a:pt x="1203" y="2263"/>
                      <a:pt x="1203" y="1977"/>
                    </a:cubicBezTo>
                    <a:lnTo>
                      <a:pt x="1203" y="1548"/>
                    </a:lnTo>
                    <a:cubicBezTo>
                      <a:pt x="1418" y="1525"/>
                      <a:pt x="1799" y="1441"/>
                      <a:pt x="2096" y="1203"/>
                    </a:cubicBezTo>
                    <a:close/>
                    <a:moveTo>
                      <a:pt x="1977" y="2834"/>
                    </a:moveTo>
                    <a:lnTo>
                      <a:pt x="1977" y="2918"/>
                    </a:lnTo>
                    <a:lnTo>
                      <a:pt x="1799" y="3108"/>
                    </a:lnTo>
                    <a:lnTo>
                      <a:pt x="1620" y="2941"/>
                    </a:lnTo>
                    <a:lnTo>
                      <a:pt x="1620" y="2834"/>
                    </a:lnTo>
                    <a:close/>
                    <a:moveTo>
                      <a:pt x="1751" y="1"/>
                    </a:moveTo>
                    <a:cubicBezTo>
                      <a:pt x="1144" y="1"/>
                      <a:pt x="632" y="501"/>
                      <a:pt x="632" y="1120"/>
                    </a:cubicBezTo>
                    <a:lnTo>
                      <a:pt x="632" y="1417"/>
                    </a:lnTo>
                    <a:cubicBezTo>
                      <a:pt x="537" y="1501"/>
                      <a:pt x="453" y="1644"/>
                      <a:pt x="453" y="1775"/>
                    </a:cubicBezTo>
                    <a:cubicBezTo>
                      <a:pt x="453" y="2025"/>
                      <a:pt x="656" y="2215"/>
                      <a:pt x="894" y="2239"/>
                    </a:cubicBezTo>
                    <a:cubicBezTo>
                      <a:pt x="953" y="2441"/>
                      <a:pt x="1096" y="2608"/>
                      <a:pt x="1275" y="2715"/>
                    </a:cubicBezTo>
                    <a:lnTo>
                      <a:pt x="1275" y="2799"/>
                    </a:lnTo>
                    <a:lnTo>
                      <a:pt x="596" y="3072"/>
                    </a:lnTo>
                    <a:cubicBezTo>
                      <a:pt x="537" y="3096"/>
                      <a:pt x="1" y="3311"/>
                      <a:pt x="1" y="3977"/>
                    </a:cubicBezTo>
                    <a:lnTo>
                      <a:pt x="1" y="4573"/>
                    </a:lnTo>
                    <a:cubicBezTo>
                      <a:pt x="1" y="4656"/>
                      <a:pt x="72" y="4739"/>
                      <a:pt x="156" y="4739"/>
                    </a:cubicBezTo>
                    <a:lnTo>
                      <a:pt x="572" y="4739"/>
                    </a:lnTo>
                    <a:cubicBezTo>
                      <a:pt x="668" y="4739"/>
                      <a:pt x="739" y="4656"/>
                      <a:pt x="739" y="4573"/>
                    </a:cubicBezTo>
                    <a:cubicBezTo>
                      <a:pt x="739" y="4477"/>
                      <a:pt x="668" y="4406"/>
                      <a:pt x="572" y="4406"/>
                    </a:cubicBezTo>
                    <a:lnTo>
                      <a:pt x="322" y="4406"/>
                    </a:lnTo>
                    <a:lnTo>
                      <a:pt x="322" y="3977"/>
                    </a:lnTo>
                    <a:cubicBezTo>
                      <a:pt x="322" y="3513"/>
                      <a:pt x="680" y="3382"/>
                      <a:pt x="691" y="3382"/>
                    </a:cubicBezTo>
                    <a:lnTo>
                      <a:pt x="715" y="3382"/>
                    </a:lnTo>
                    <a:lnTo>
                      <a:pt x="1334" y="3144"/>
                    </a:lnTo>
                    <a:lnTo>
                      <a:pt x="1668" y="3465"/>
                    </a:lnTo>
                    <a:cubicBezTo>
                      <a:pt x="1692" y="3501"/>
                      <a:pt x="1739" y="3513"/>
                      <a:pt x="1787" y="3513"/>
                    </a:cubicBezTo>
                    <a:cubicBezTo>
                      <a:pt x="1823" y="3513"/>
                      <a:pt x="1870" y="3501"/>
                      <a:pt x="1906" y="3465"/>
                    </a:cubicBezTo>
                    <a:lnTo>
                      <a:pt x="2215" y="3144"/>
                    </a:lnTo>
                    <a:lnTo>
                      <a:pt x="2835" y="3394"/>
                    </a:lnTo>
                    <a:lnTo>
                      <a:pt x="2858" y="3394"/>
                    </a:lnTo>
                    <a:cubicBezTo>
                      <a:pt x="2870" y="3394"/>
                      <a:pt x="3227" y="3525"/>
                      <a:pt x="3227" y="3989"/>
                    </a:cubicBezTo>
                    <a:lnTo>
                      <a:pt x="3227" y="4418"/>
                    </a:lnTo>
                    <a:lnTo>
                      <a:pt x="1108" y="4418"/>
                    </a:lnTo>
                    <a:cubicBezTo>
                      <a:pt x="1025" y="4418"/>
                      <a:pt x="953" y="4501"/>
                      <a:pt x="953" y="4585"/>
                    </a:cubicBezTo>
                    <a:cubicBezTo>
                      <a:pt x="953" y="4680"/>
                      <a:pt x="1025" y="4751"/>
                      <a:pt x="1108" y="4751"/>
                    </a:cubicBezTo>
                    <a:lnTo>
                      <a:pt x="3394" y="4751"/>
                    </a:lnTo>
                    <a:cubicBezTo>
                      <a:pt x="3477" y="4751"/>
                      <a:pt x="3549" y="4680"/>
                      <a:pt x="3549" y="4585"/>
                    </a:cubicBezTo>
                    <a:lnTo>
                      <a:pt x="3549" y="3989"/>
                    </a:lnTo>
                    <a:cubicBezTo>
                      <a:pt x="3561" y="3311"/>
                      <a:pt x="3037" y="3096"/>
                      <a:pt x="2966" y="3072"/>
                    </a:cubicBezTo>
                    <a:lnTo>
                      <a:pt x="2311" y="2799"/>
                    </a:lnTo>
                    <a:lnTo>
                      <a:pt x="2311" y="2715"/>
                    </a:lnTo>
                    <a:cubicBezTo>
                      <a:pt x="2489" y="2608"/>
                      <a:pt x="2620" y="2441"/>
                      <a:pt x="2692" y="2239"/>
                    </a:cubicBezTo>
                    <a:cubicBezTo>
                      <a:pt x="2930" y="2215"/>
                      <a:pt x="3120" y="2013"/>
                      <a:pt x="3120" y="1775"/>
                    </a:cubicBezTo>
                    <a:cubicBezTo>
                      <a:pt x="3120" y="1620"/>
                      <a:pt x="3049" y="1489"/>
                      <a:pt x="2942" y="1417"/>
                    </a:cubicBezTo>
                    <a:lnTo>
                      <a:pt x="2942" y="1120"/>
                    </a:lnTo>
                    <a:cubicBezTo>
                      <a:pt x="2942" y="501"/>
                      <a:pt x="2442" y="1"/>
                      <a:pt x="18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EF56B64-2C83-911F-E253-9232CC5C514E}"/>
              </a:ext>
            </a:extLst>
          </p:cNvPr>
          <p:cNvGrpSpPr/>
          <p:nvPr/>
        </p:nvGrpSpPr>
        <p:grpSpPr>
          <a:xfrm>
            <a:off x="6824686" y="1329228"/>
            <a:ext cx="749700" cy="749700"/>
            <a:chOff x="6671110" y="783863"/>
            <a:chExt cx="749700" cy="749700"/>
          </a:xfrm>
        </p:grpSpPr>
        <p:sp>
          <p:nvSpPr>
            <p:cNvPr id="462" name="Google Shape;462;p51"/>
            <p:cNvSpPr/>
            <p:nvPr/>
          </p:nvSpPr>
          <p:spPr>
            <a:xfrm>
              <a:off x="6671110" y="783863"/>
              <a:ext cx="749700" cy="7497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4" name="Google Shape;484;p51"/>
            <p:cNvGrpSpPr/>
            <p:nvPr/>
          </p:nvGrpSpPr>
          <p:grpSpPr>
            <a:xfrm>
              <a:off x="6817353" y="930103"/>
              <a:ext cx="457192" cy="457209"/>
              <a:chOff x="5774124" y="4294550"/>
              <a:chExt cx="331611" cy="331671"/>
            </a:xfrm>
          </p:grpSpPr>
          <p:sp>
            <p:nvSpPr>
              <p:cNvPr id="485" name="Google Shape;485;p51"/>
              <p:cNvSpPr/>
              <p:nvPr/>
            </p:nvSpPr>
            <p:spPr>
              <a:xfrm>
                <a:off x="5774124" y="4419661"/>
                <a:ext cx="331611" cy="20656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6490" extrusionOk="0">
                    <a:moveTo>
                      <a:pt x="2751" y="2905"/>
                    </a:moveTo>
                    <a:lnTo>
                      <a:pt x="2751" y="6191"/>
                    </a:lnTo>
                    <a:lnTo>
                      <a:pt x="1429" y="6191"/>
                    </a:lnTo>
                    <a:lnTo>
                      <a:pt x="1429" y="2905"/>
                    </a:lnTo>
                    <a:close/>
                    <a:moveTo>
                      <a:pt x="5847" y="2084"/>
                    </a:moveTo>
                    <a:lnTo>
                      <a:pt x="5847" y="6191"/>
                    </a:lnTo>
                    <a:lnTo>
                      <a:pt x="4525" y="6191"/>
                    </a:lnTo>
                    <a:lnTo>
                      <a:pt x="4525" y="2084"/>
                    </a:lnTo>
                    <a:close/>
                    <a:moveTo>
                      <a:pt x="8942" y="298"/>
                    </a:moveTo>
                    <a:lnTo>
                      <a:pt x="8942" y="6191"/>
                    </a:lnTo>
                    <a:lnTo>
                      <a:pt x="7609" y="6191"/>
                    </a:lnTo>
                    <a:lnTo>
                      <a:pt x="7609" y="298"/>
                    </a:lnTo>
                    <a:close/>
                    <a:moveTo>
                      <a:pt x="7466" y="0"/>
                    </a:moveTo>
                    <a:cubicBezTo>
                      <a:pt x="7383" y="0"/>
                      <a:pt x="7323" y="72"/>
                      <a:pt x="7323" y="155"/>
                    </a:cubicBezTo>
                    <a:lnTo>
                      <a:pt x="7323" y="6191"/>
                    </a:lnTo>
                    <a:lnTo>
                      <a:pt x="6156" y="6191"/>
                    </a:lnTo>
                    <a:lnTo>
                      <a:pt x="6156" y="1941"/>
                    </a:lnTo>
                    <a:cubicBezTo>
                      <a:pt x="6156" y="1846"/>
                      <a:pt x="6085" y="1786"/>
                      <a:pt x="6013" y="1786"/>
                    </a:cubicBezTo>
                    <a:lnTo>
                      <a:pt x="4370" y="1786"/>
                    </a:lnTo>
                    <a:cubicBezTo>
                      <a:pt x="4287" y="1786"/>
                      <a:pt x="4227" y="1858"/>
                      <a:pt x="4227" y="1941"/>
                    </a:cubicBezTo>
                    <a:lnTo>
                      <a:pt x="4227" y="6191"/>
                    </a:lnTo>
                    <a:lnTo>
                      <a:pt x="3061" y="6191"/>
                    </a:lnTo>
                    <a:lnTo>
                      <a:pt x="3061" y="2751"/>
                    </a:lnTo>
                    <a:cubicBezTo>
                      <a:pt x="3061" y="2667"/>
                      <a:pt x="2989" y="2608"/>
                      <a:pt x="2918" y="2608"/>
                    </a:cubicBezTo>
                    <a:lnTo>
                      <a:pt x="1275" y="2608"/>
                    </a:lnTo>
                    <a:cubicBezTo>
                      <a:pt x="1191" y="2608"/>
                      <a:pt x="1132" y="2679"/>
                      <a:pt x="1132" y="2751"/>
                    </a:cubicBezTo>
                    <a:lnTo>
                      <a:pt x="1132" y="6191"/>
                    </a:lnTo>
                    <a:lnTo>
                      <a:pt x="144" y="6191"/>
                    </a:lnTo>
                    <a:cubicBezTo>
                      <a:pt x="60" y="6191"/>
                      <a:pt x="1" y="6263"/>
                      <a:pt x="1" y="6346"/>
                    </a:cubicBezTo>
                    <a:cubicBezTo>
                      <a:pt x="1" y="6430"/>
                      <a:pt x="72" y="6489"/>
                      <a:pt x="144" y="6489"/>
                    </a:cubicBezTo>
                    <a:lnTo>
                      <a:pt x="10264" y="6489"/>
                    </a:lnTo>
                    <a:cubicBezTo>
                      <a:pt x="10359" y="6489"/>
                      <a:pt x="10419" y="6418"/>
                      <a:pt x="10419" y="6346"/>
                    </a:cubicBezTo>
                    <a:cubicBezTo>
                      <a:pt x="10395" y="6251"/>
                      <a:pt x="10323" y="6191"/>
                      <a:pt x="10240" y="6191"/>
                    </a:cubicBezTo>
                    <a:lnTo>
                      <a:pt x="9252" y="6191"/>
                    </a:lnTo>
                    <a:lnTo>
                      <a:pt x="9252" y="155"/>
                    </a:lnTo>
                    <a:cubicBezTo>
                      <a:pt x="9252" y="60"/>
                      <a:pt x="9180" y="0"/>
                      <a:pt x="9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51"/>
              <p:cNvSpPr/>
              <p:nvPr/>
            </p:nvSpPr>
            <p:spPr>
              <a:xfrm>
                <a:off x="5778294" y="4294550"/>
                <a:ext cx="316461" cy="191442"/>
              </a:xfrm>
              <a:custGeom>
                <a:avLst/>
                <a:gdLst/>
                <a:ahLst/>
                <a:cxnLst/>
                <a:rect l="l" t="t" r="r" b="b"/>
                <a:pathLst>
                  <a:path w="9943" h="6015" extrusionOk="0">
                    <a:moveTo>
                      <a:pt x="9447" y="0"/>
                    </a:moveTo>
                    <a:cubicBezTo>
                      <a:pt x="9433" y="0"/>
                      <a:pt x="9420" y="1"/>
                      <a:pt x="9407" y="2"/>
                    </a:cubicBezTo>
                    <a:lnTo>
                      <a:pt x="8097" y="169"/>
                    </a:lnTo>
                    <a:cubicBezTo>
                      <a:pt x="7847" y="193"/>
                      <a:pt x="7644" y="455"/>
                      <a:pt x="7680" y="705"/>
                    </a:cubicBezTo>
                    <a:cubicBezTo>
                      <a:pt x="7703" y="951"/>
                      <a:pt x="7914" y="1123"/>
                      <a:pt x="8167" y="1123"/>
                    </a:cubicBezTo>
                    <a:cubicBezTo>
                      <a:pt x="8183" y="1123"/>
                      <a:pt x="8200" y="1123"/>
                      <a:pt x="8216" y="1121"/>
                    </a:cubicBezTo>
                    <a:lnTo>
                      <a:pt x="8323" y="1109"/>
                    </a:lnTo>
                    <a:lnTo>
                      <a:pt x="8323" y="1109"/>
                    </a:lnTo>
                    <a:cubicBezTo>
                      <a:pt x="6716" y="2967"/>
                      <a:pt x="4811" y="3919"/>
                      <a:pt x="3465" y="4407"/>
                    </a:cubicBezTo>
                    <a:cubicBezTo>
                      <a:pt x="1787" y="5003"/>
                      <a:pt x="477" y="5062"/>
                      <a:pt x="477" y="5062"/>
                    </a:cubicBezTo>
                    <a:cubicBezTo>
                      <a:pt x="203" y="5074"/>
                      <a:pt x="1" y="5288"/>
                      <a:pt x="13" y="5550"/>
                    </a:cubicBezTo>
                    <a:cubicBezTo>
                      <a:pt x="24" y="5824"/>
                      <a:pt x="239" y="6015"/>
                      <a:pt x="489" y="6015"/>
                    </a:cubicBezTo>
                    <a:lnTo>
                      <a:pt x="501" y="6015"/>
                    </a:lnTo>
                    <a:cubicBezTo>
                      <a:pt x="560" y="6015"/>
                      <a:pt x="1953" y="5967"/>
                      <a:pt x="3775" y="5312"/>
                    </a:cubicBezTo>
                    <a:cubicBezTo>
                      <a:pt x="4811" y="4943"/>
                      <a:pt x="5775" y="4467"/>
                      <a:pt x="6656" y="3872"/>
                    </a:cubicBezTo>
                    <a:cubicBezTo>
                      <a:pt x="6728" y="3824"/>
                      <a:pt x="6740" y="3729"/>
                      <a:pt x="6692" y="3669"/>
                    </a:cubicBezTo>
                    <a:cubicBezTo>
                      <a:pt x="6670" y="3618"/>
                      <a:pt x="6621" y="3594"/>
                      <a:pt x="6573" y="3594"/>
                    </a:cubicBezTo>
                    <a:cubicBezTo>
                      <a:pt x="6542" y="3594"/>
                      <a:pt x="6512" y="3603"/>
                      <a:pt x="6490" y="3622"/>
                    </a:cubicBezTo>
                    <a:cubicBezTo>
                      <a:pt x="5620" y="4205"/>
                      <a:pt x="4692" y="4681"/>
                      <a:pt x="3692" y="5038"/>
                    </a:cubicBezTo>
                    <a:cubicBezTo>
                      <a:pt x="1906" y="5669"/>
                      <a:pt x="560" y="5717"/>
                      <a:pt x="525" y="5717"/>
                    </a:cubicBezTo>
                    <a:cubicBezTo>
                      <a:pt x="429" y="5717"/>
                      <a:pt x="358" y="5646"/>
                      <a:pt x="346" y="5550"/>
                    </a:cubicBezTo>
                    <a:cubicBezTo>
                      <a:pt x="346" y="5467"/>
                      <a:pt x="417" y="5372"/>
                      <a:pt x="501" y="5372"/>
                    </a:cubicBezTo>
                    <a:cubicBezTo>
                      <a:pt x="525" y="5372"/>
                      <a:pt x="1858" y="5336"/>
                      <a:pt x="3596" y="4705"/>
                    </a:cubicBezTo>
                    <a:cubicBezTo>
                      <a:pt x="5061" y="4181"/>
                      <a:pt x="7144" y="3133"/>
                      <a:pt x="8835" y="1014"/>
                    </a:cubicBezTo>
                    <a:cubicBezTo>
                      <a:pt x="8927" y="911"/>
                      <a:pt x="8842" y="763"/>
                      <a:pt x="8718" y="763"/>
                    </a:cubicBezTo>
                    <a:cubicBezTo>
                      <a:pt x="8714" y="763"/>
                      <a:pt x="8709" y="764"/>
                      <a:pt x="8704" y="764"/>
                    </a:cubicBezTo>
                    <a:lnTo>
                      <a:pt x="8216" y="824"/>
                    </a:lnTo>
                    <a:cubicBezTo>
                      <a:pt x="8208" y="825"/>
                      <a:pt x="8200" y="825"/>
                      <a:pt x="8192" y="825"/>
                    </a:cubicBezTo>
                    <a:cubicBezTo>
                      <a:pt x="8109" y="825"/>
                      <a:pt x="8047" y="769"/>
                      <a:pt x="8025" y="693"/>
                    </a:cubicBezTo>
                    <a:cubicBezTo>
                      <a:pt x="7990" y="586"/>
                      <a:pt x="8061" y="478"/>
                      <a:pt x="8168" y="478"/>
                    </a:cubicBezTo>
                    <a:lnTo>
                      <a:pt x="9478" y="312"/>
                    </a:lnTo>
                    <a:cubicBezTo>
                      <a:pt x="9484" y="311"/>
                      <a:pt x="9490" y="311"/>
                      <a:pt x="9496" y="311"/>
                    </a:cubicBezTo>
                    <a:cubicBezTo>
                      <a:pt x="9594" y="311"/>
                      <a:pt x="9669" y="400"/>
                      <a:pt x="9669" y="490"/>
                    </a:cubicBezTo>
                    <a:lnTo>
                      <a:pt x="9669" y="1800"/>
                    </a:lnTo>
                    <a:cubicBezTo>
                      <a:pt x="9669" y="1895"/>
                      <a:pt x="9597" y="1979"/>
                      <a:pt x="9490" y="1979"/>
                    </a:cubicBezTo>
                    <a:cubicBezTo>
                      <a:pt x="9407" y="1979"/>
                      <a:pt x="9311" y="1907"/>
                      <a:pt x="9311" y="1800"/>
                    </a:cubicBezTo>
                    <a:lnTo>
                      <a:pt x="9311" y="1407"/>
                    </a:lnTo>
                    <a:cubicBezTo>
                      <a:pt x="9311" y="1348"/>
                      <a:pt x="9264" y="1288"/>
                      <a:pt x="9204" y="1252"/>
                    </a:cubicBezTo>
                    <a:cubicBezTo>
                      <a:pt x="9187" y="1242"/>
                      <a:pt x="9169" y="1238"/>
                      <a:pt x="9152" y="1238"/>
                    </a:cubicBezTo>
                    <a:cubicBezTo>
                      <a:pt x="9106" y="1238"/>
                      <a:pt x="9060" y="1266"/>
                      <a:pt x="9026" y="1300"/>
                    </a:cubicBezTo>
                    <a:cubicBezTo>
                      <a:pt x="8466" y="2002"/>
                      <a:pt x="7811" y="2633"/>
                      <a:pt x="7097" y="3193"/>
                    </a:cubicBezTo>
                    <a:cubicBezTo>
                      <a:pt x="7037" y="3229"/>
                      <a:pt x="7025" y="3336"/>
                      <a:pt x="7061" y="3395"/>
                    </a:cubicBezTo>
                    <a:cubicBezTo>
                      <a:pt x="7091" y="3433"/>
                      <a:pt x="7144" y="3451"/>
                      <a:pt x="7194" y="3451"/>
                    </a:cubicBezTo>
                    <a:cubicBezTo>
                      <a:pt x="7224" y="3451"/>
                      <a:pt x="7253" y="3445"/>
                      <a:pt x="7275" y="3431"/>
                    </a:cubicBezTo>
                    <a:cubicBezTo>
                      <a:pt x="7895" y="2943"/>
                      <a:pt x="8466" y="2419"/>
                      <a:pt x="8990" y="1824"/>
                    </a:cubicBezTo>
                    <a:cubicBezTo>
                      <a:pt x="9002" y="2074"/>
                      <a:pt x="9204" y="2276"/>
                      <a:pt x="9466" y="2276"/>
                    </a:cubicBezTo>
                    <a:cubicBezTo>
                      <a:pt x="9728" y="2276"/>
                      <a:pt x="9942" y="2074"/>
                      <a:pt x="9942" y="1800"/>
                    </a:cubicBezTo>
                    <a:lnTo>
                      <a:pt x="9942" y="478"/>
                    </a:lnTo>
                    <a:cubicBezTo>
                      <a:pt x="9942" y="347"/>
                      <a:pt x="9883" y="216"/>
                      <a:pt x="9776" y="121"/>
                    </a:cubicBezTo>
                    <a:cubicBezTo>
                      <a:pt x="9679" y="46"/>
                      <a:pt x="9564" y="0"/>
                      <a:pt x="94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>
            <a:spLocks noGrp="1"/>
          </p:cNvSpPr>
          <p:nvPr>
            <p:ph type="title"/>
          </p:nvPr>
        </p:nvSpPr>
        <p:spPr>
          <a:xfrm>
            <a:off x="2232624" y="1923475"/>
            <a:ext cx="6009676" cy="13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1100"/>
            </a:pPr>
            <a:r>
              <a:rPr lang="en" b="1" dirty="0">
                <a:latin typeface="Inter" panose="020B0604020202020204" charset="0"/>
                <a:ea typeface="Inter" panose="020B0604020202020204" charset="0"/>
              </a:rPr>
              <a:t>CASE STUDY :</a:t>
            </a:r>
            <a:r>
              <a:rPr lang="en" dirty="0">
                <a:latin typeface="Inter" panose="020B0604020202020204" charset="0"/>
                <a:ea typeface="Inter" panose="020B0604020202020204" charset="0"/>
              </a:rPr>
              <a:t> </a:t>
            </a:r>
            <a:br>
              <a:rPr lang="en" dirty="0">
                <a:latin typeface="Inter" panose="020B0604020202020204" charset="0"/>
                <a:ea typeface="Inter" panose="020B0604020202020204" charset="0"/>
              </a:rPr>
            </a:br>
            <a:r>
              <a:rPr lang="en-US" dirty="0" err="1">
                <a:latin typeface="Inter" panose="020B0604020202020204" charset="0"/>
                <a:ea typeface="Inter" panose="020B0604020202020204" charset="0"/>
              </a:rPr>
              <a:t>Ramaiah</a:t>
            </a:r>
            <a:r>
              <a:rPr lang="en-US" dirty="0">
                <a:latin typeface="Inter" panose="020B0604020202020204" charset="0"/>
                <a:ea typeface="Inter" panose="020B0604020202020204" charset="0"/>
              </a:rPr>
              <a:t> Institute of Management Studies (RIMS)</a:t>
            </a:r>
            <a:endParaRPr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28" name="Google Shape;328;p44"/>
          <p:cNvSpPr txBox="1">
            <a:spLocks noGrp="1"/>
          </p:cNvSpPr>
          <p:nvPr>
            <p:ph type="title" idx="2"/>
          </p:nvPr>
        </p:nvSpPr>
        <p:spPr>
          <a:xfrm>
            <a:off x="901700" y="1991293"/>
            <a:ext cx="1217325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nter" panose="020B0604020202020204" charset="0"/>
                <a:ea typeface="Inter" panose="020B0604020202020204" charset="0"/>
              </a:rPr>
              <a:t>02</a:t>
            </a:r>
            <a:endParaRPr dirty="0">
              <a:latin typeface="Inter" panose="020B0604020202020204" charset="0"/>
              <a:ea typeface="Inter" panose="020B0604020202020204" charset="0"/>
            </a:endParaRPr>
          </a:p>
        </p:txBody>
      </p:sp>
      <p:cxnSp>
        <p:nvCxnSpPr>
          <p:cNvPr id="330" name="Google Shape;330;p44"/>
          <p:cNvCxnSpPr/>
          <p:nvPr/>
        </p:nvCxnSpPr>
        <p:spPr>
          <a:xfrm>
            <a:off x="3264408" y="-9525"/>
            <a:ext cx="0" cy="1238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44"/>
          <p:cNvCxnSpPr/>
          <p:nvPr/>
        </p:nvCxnSpPr>
        <p:spPr>
          <a:xfrm>
            <a:off x="3264408" y="3905100"/>
            <a:ext cx="0" cy="1238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38860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19204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 IMPLEMENTATION OF TQM IN RIMS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3722145" y="731375"/>
            <a:ext cx="5421855" cy="3035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Led by Chief Academic Advisor Dr. Krishnamurthy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Volunteer team audited, analyzed, and implemented process changes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Focused on three key dimensions: assurance of learning, research and productivity, and quality of placements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Faculty underwent extensive training in quality auditing skills, continuous improvement tools, and the 'plan-do-study-act' cycle</a:t>
            </a:r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7559010" y="732275"/>
            <a:ext cx="86499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2">
            <a:extLst>
              <a:ext uri="{FF2B5EF4-FFF2-40B4-BE49-F238E27FC236}">
                <a16:creationId xmlns:a16="http://schemas.microsoft.com/office/drawing/2014/main" id="{6F59B4A5-03FD-EFA2-819B-7722201B4F2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8946" y="2638854"/>
            <a:ext cx="409545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Fishbone Diagram - How to Use it for Root Cause Analysis">
            <a:extLst>
              <a:ext uri="{FF2B5EF4-FFF2-40B4-BE49-F238E27FC236}">
                <a16:creationId xmlns:a16="http://schemas.microsoft.com/office/drawing/2014/main" id="{AFCC8177-0E18-B17D-26C9-F8B0D708B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962" y="1007330"/>
            <a:ext cx="2532349" cy="145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PDSA: Plan-do-study-act - MN Dept. of Health">
            <a:extLst>
              <a:ext uri="{FF2B5EF4-FFF2-40B4-BE49-F238E27FC236}">
                <a16:creationId xmlns:a16="http://schemas.microsoft.com/office/drawing/2014/main" id="{2550CCEF-A425-EE08-D7EF-23801A649A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676" y="2864500"/>
            <a:ext cx="1949873" cy="12504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9649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Results and Impact of TQM at RIMS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720000" y="1304975"/>
            <a:ext cx="7704000" cy="3035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Test scores increased by 9% post-TQM implementation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Number of recruiters hiring from RIMS increased by 22%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Average salary offered to graduates increased by $20,000 along with Placement revenue rose by $50,000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RIMS gained recognition and climbed up domestic and international education tables along with a surge in the number of top 100 businesses recruiting from the school</a:t>
            </a:r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7559010" y="732275"/>
            <a:ext cx="86499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6495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Key Strategies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720000" y="1730717"/>
            <a:ext cx="7704000" cy="1682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Enhanced communication with stakeholders.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Incorporation of case studies into the curriculum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Mandate for students to be certified in English by the British Council</a:t>
            </a:r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3643423" y="732275"/>
            <a:ext cx="478057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66440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Project Outcomes and Next Steps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720000" y="1304975"/>
            <a:ext cx="7704000" cy="2605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Outcomes: Improved product/service quality, increased efficiency, cost savings, enhanced employee morale, and strengthened reputation.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Lessons Learned: Importance of leadership commitment, effective communication, continuous monitoring, and employee training.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Next Steps: Continued monitoring and refinement, ongoing training, expansion of quality improvement efforts.</a:t>
            </a:r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7017488" y="732275"/>
            <a:ext cx="14065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605848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445024"/>
            <a:ext cx="7704000" cy="1043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Total Quality Management as a Cultural Phenomenon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720000" y="1701924"/>
            <a:ext cx="3391256" cy="2605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indent="0">
              <a:buNone/>
            </a:pPr>
            <a:r>
              <a:rPr lang="en-US" sz="1600" b="1" dirty="0"/>
              <a:t>Evolution from quality control to business-level management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Expansion of Scope</a:t>
            </a:r>
            <a:br>
              <a:rPr lang="en-US" dirty="0"/>
            </a:br>
            <a:endParaRPr lang="en-US" dirty="0"/>
          </a:p>
          <a:p>
            <a:r>
              <a:rPr lang="en-US" dirty="0"/>
              <a:t>Customer-Centric Approach</a:t>
            </a:r>
            <a:br>
              <a:rPr lang="en-US" dirty="0"/>
            </a:br>
            <a:endParaRPr lang="en-US" dirty="0"/>
          </a:p>
          <a:p>
            <a:r>
              <a:rPr lang="en-US" dirty="0"/>
              <a:t>Employee Involvement</a:t>
            </a:r>
          </a:p>
        </p:txBody>
      </p:sp>
      <p:sp>
        <p:nvSpPr>
          <p:cNvPr id="3" name="Google Shape;765;p69">
            <a:extLst>
              <a:ext uri="{FF2B5EF4-FFF2-40B4-BE49-F238E27FC236}">
                <a16:creationId xmlns:a16="http://schemas.microsoft.com/office/drawing/2014/main" id="{8D60B4C9-9C68-313A-547A-DEDAEF0639AE}"/>
              </a:ext>
            </a:extLst>
          </p:cNvPr>
          <p:cNvSpPr txBox="1">
            <a:spLocks/>
          </p:cNvSpPr>
          <p:nvPr/>
        </p:nvSpPr>
        <p:spPr>
          <a:xfrm>
            <a:off x="4572000" y="1701924"/>
            <a:ext cx="3391256" cy="260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r>
              <a:rPr lang="en-US" sz="1600" b="1" dirty="0"/>
              <a:t>The Importance of ISO 9000 Standards in Promoting Quality Practices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Global Standardization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Continuous Improvement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Customer Confidence</a:t>
            </a:r>
          </a:p>
        </p:txBody>
      </p:sp>
    </p:spTree>
    <p:extLst>
      <p:ext uri="{BB962C8B-B14F-4D97-AF65-F5344CB8AC3E}">
        <p14:creationId xmlns:p14="http://schemas.microsoft.com/office/powerpoint/2010/main" val="1866543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64;p69">
            <a:extLst>
              <a:ext uri="{FF2B5EF4-FFF2-40B4-BE49-F238E27FC236}">
                <a16:creationId xmlns:a16="http://schemas.microsoft.com/office/drawing/2014/main" id="{0AF9DDED-833D-AA48-955D-94C92EDAE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4"/>
            <a:ext cx="7704000" cy="1043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Total Quality Management as a Cultural Phenomenon</a:t>
            </a:r>
          </a:p>
        </p:txBody>
      </p:sp>
      <p:sp>
        <p:nvSpPr>
          <p:cNvPr id="9" name="Google Shape;765;p69">
            <a:extLst>
              <a:ext uri="{FF2B5EF4-FFF2-40B4-BE49-F238E27FC236}">
                <a16:creationId xmlns:a16="http://schemas.microsoft.com/office/drawing/2014/main" id="{0B42485A-8C04-1DDB-55BE-FAD258B59C17}"/>
              </a:ext>
            </a:extLst>
          </p:cNvPr>
          <p:cNvSpPr txBox="1">
            <a:spLocks/>
          </p:cNvSpPr>
          <p:nvPr/>
        </p:nvSpPr>
        <p:spPr>
          <a:xfrm>
            <a:off x="4572000" y="1701924"/>
            <a:ext cx="3391256" cy="260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r>
              <a:rPr lang="en-US" sz="1600" b="1" dirty="0"/>
              <a:t>TQM studied as a cultural phenomenon within this framework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Cultural Alignment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Behavior Integration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Leadership Role</a:t>
            </a:r>
          </a:p>
        </p:txBody>
      </p:sp>
      <p:sp>
        <p:nvSpPr>
          <p:cNvPr id="13" name="Google Shape;765;p69">
            <a:extLst>
              <a:ext uri="{FF2B5EF4-FFF2-40B4-BE49-F238E27FC236}">
                <a16:creationId xmlns:a16="http://schemas.microsoft.com/office/drawing/2014/main" id="{C366AE21-D9DB-5983-FB93-CC84629E1123}"/>
              </a:ext>
            </a:extLst>
          </p:cNvPr>
          <p:cNvSpPr txBox="1">
            <a:spLocks/>
          </p:cNvSpPr>
          <p:nvPr/>
        </p:nvSpPr>
        <p:spPr>
          <a:xfrm>
            <a:off x="662762" y="1701923"/>
            <a:ext cx="3391256" cy="1953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endParaRPr lang="en-US" dirty="0"/>
          </a:p>
        </p:txBody>
      </p:sp>
      <p:sp>
        <p:nvSpPr>
          <p:cNvPr id="16" name="Google Shape;765;p69">
            <a:extLst>
              <a:ext uri="{FF2B5EF4-FFF2-40B4-BE49-F238E27FC236}">
                <a16:creationId xmlns:a16="http://schemas.microsoft.com/office/drawing/2014/main" id="{E771D4F2-0400-A495-3F6F-7E958611F5F9}"/>
              </a:ext>
            </a:extLst>
          </p:cNvPr>
          <p:cNvSpPr txBox="1">
            <a:spLocks/>
          </p:cNvSpPr>
          <p:nvPr/>
        </p:nvSpPr>
        <p:spPr>
          <a:xfrm>
            <a:off x="662762" y="1701923"/>
            <a:ext cx="3391256" cy="287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r>
              <a:rPr lang="en-US" sz="1600" b="1" dirty="0"/>
              <a:t>Edgar Schein's model of organizational culture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Basic Assumptions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Core Concepts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Management Areas</a:t>
            </a:r>
          </a:p>
          <a:p>
            <a:endParaRPr lang="en-US" dirty="0"/>
          </a:p>
          <a:p>
            <a:r>
              <a:rPr lang="en-US" dirty="0"/>
              <a:t>Practices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64;p69">
            <a:extLst>
              <a:ext uri="{FF2B5EF4-FFF2-40B4-BE49-F238E27FC236}">
                <a16:creationId xmlns:a16="http://schemas.microsoft.com/office/drawing/2014/main" id="{0AF9DDED-833D-AA48-955D-94C92EDAEC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4"/>
            <a:ext cx="7704000" cy="10435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Total Quality Management as a Cultural Phenomenon</a:t>
            </a:r>
          </a:p>
        </p:txBody>
      </p:sp>
      <p:sp>
        <p:nvSpPr>
          <p:cNvPr id="9" name="Google Shape;765;p69">
            <a:extLst>
              <a:ext uri="{FF2B5EF4-FFF2-40B4-BE49-F238E27FC236}">
                <a16:creationId xmlns:a16="http://schemas.microsoft.com/office/drawing/2014/main" id="{0B42485A-8C04-1DDB-55BE-FAD258B59C17}"/>
              </a:ext>
            </a:extLst>
          </p:cNvPr>
          <p:cNvSpPr txBox="1">
            <a:spLocks/>
          </p:cNvSpPr>
          <p:nvPr/>
        </p:nvSpPr>
        <p:spPr>
          <a:xfrm>
            <a:off x="4572000" y="1701924"/>
            <a:ext cx="3391256" cy="260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r>
              <a:rPr lang="en-US" sz="1600" b="1" dirty="0"/>
              <a:t>Nature of an organization as a key assumption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Continuous Improvement Culture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Proactive Adaption</a:t>
            </a:r>
          </a:p>
        </p:txBody>
      </p:sp>
      <p:sp>
        <p:nvSpPr>
          <p:cNvPr id="13" name="Google Shape;765;p69">
            <a:extLst>
              <a:ext uri="{FF2B5EF4-FFF2-40B4-BE49-F238E27FC236}">
                <a16:creationId xmlns:a16="http://schemas.microsoft.com/office/drawing/2014/main" id="{C366AE21-D9DB-5983-FB93-CC84629E1123}"/>
              </a:ext>
            </a:extLst>
          </p:cNvPr>
          <p:cNvSpPr txBox="1">
            <a:spLocks/>
          </p:cNvSpPr>
          <p:nvPr/>
        </p:nvSpPr>
        <p:spPr>
          <a:xfrm>
            <a:off x="662762" y="1701923"/>
            <a:ext cx="3391256" cy="1953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endParaRPr lang="en-US" dirty="0"/>
          </a:p>
        </p:txBody>
      </p:sp>
      <p:sp>
        <p:nvSpPr>
          <p:cNvPr id="16" name="Google Shape;765;p69">
            <a:extLst>
              <a:ext uri="{FF2B5EF4-FFF2-40B4-BE49-F238E27FC236}">
                <a16:creationId xmlns:a16="http://schemas.microsoft.com/office/drawing/2014/main" id="{E771D4F2-0400-A495-3F6F-7E958611F5F9}"/>
              </a:ext>
            </a:extLst>
          </p:cNvPr>
          <p:cNvSpPr txBox="1">
            <a:spLocks/>
          </p:cNvSpPr>
          <p:nvPr/>
        </p:nvSpPr>
        <p:spPr>
          <a:xfrm>
            <a:off x="662762" y="1701924"/>
            <a:ext cx="3391256" cy="2605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273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266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77800" indent="0">
              <a:buFont typeface="Open Sans"/>
              <a:buNone/>
            </a:pPr>
            <a:r>
              <a:rPr lang="en-US" sz="1600" b="1" dirty="0"/>
              <a:t>Managerial decision-making process</a:t>
            </a:r>
            <a:br>
              <a:rPr lang="en-US" sz="1600" b="1" dirty="0"/>
            </a:br>
            <a:endParaRPr lang="en-US" sz="1600" b="1" dirty="0"/>
          </a:p>
          <a:p>
            <a:r>
              <a:rPr lang="en-US" dirty="0"/>
              <a:t>Rational Approach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Clear Objectives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Context-Independent Information</a:t>
            </a:r>
          </a:p>
        </p:txBody>
      </p:sp>
    </p:spTree>
    <p:extLst>
      <p:ext uri="{BB962C8B-B14F-4D97-AF65-F5344CB8AC3E}">
        <p14:creationId xmlns:p14="http://schemas.microsoft.com/office/powerpoint/2010/main" val="1854295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Conclusion</a:t>
            </a:r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3062177" y="732275"/>
            <a:ext cx="536182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50C70E-33BD-885E-A6FD-4EC9FFABD71D}"/>
              </a:ext>
            </a:extLst>
          </p:cNvPr>
          <p:cNvSpPr txBox="1"/>
          <p:nvPr/>
        </p:nvSpPr>
        <p:spPr>
          <a:xfrm>
            <a:off x="720000" y="1432496"/>
            <a:ext cx="3754564" cy="974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Customer-Centric Excellence</a:t>
            </a:r>
          </a:p>
          <a:p>
            <a:pPr marL="5143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Empowered Workforce</a:t>
            </a:r>
          </a:p>
          <a:p>
            <a:pPr marL="5143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Continuous Innovation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DDAD37-20BA-B092-FED3-8339597B78D6}"/>
              </a:ext>
            </a:extLst>
          </p:cNvPr>
          <p:cNvSpPr txBox="1"/>
          <p:nvPr/>
        </p:nvSpPr>
        <p:spPr>
          <a:xfrm>
            <a:off x="622564" y="2871648"/>
            <a:ext cx="7704000" cy="1102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Total Quality Management serves as a cornerstone for organizational excellence. </a:t>
            </a: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en-US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By prioritizing customer satisfaction, fostering employee engagement, and promoting innovation, organizations can achieve sustainable growth, competitive advantage, and unparalleled success.</a:t>
            </a:r>
            <a:endParaRPr lang="en-IN" kern="100" dirty="0">
              <a:effectLst/>
              <a:latin typeface="Inter" panose="020B0604020202020204" charset="0"/>
              <a:ea typeface="Inter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03BFE3-3937-103B-C031-58AC58D86F51}"/>
              </a:ext>
            </a:extLst>
          </p:cNvPr>
          <p:cNvSpPr txBox="1"/>
          <p:nvPr/>
        </p:nvSpPr>
        <p:spPr>
          <a:xfrm>
            <a:off x="4572000" y="1432496"/>
            <a:ext cx="3754564" cy="6447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Cost-Efficiency and Profitability</a:t>
            </a:r>
          </a:p>
          <a:p>
            <a:pPr marL="5143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kern="100" dirty="0">
                <a:effectLst/>
                <a:latin typeface="Inter" panose="020B0604020202020204" charset="0"/>
                <a:ea typeface="Inter" panose="020B0604020202020204" charset="0"/>
                <a:cs typeface="Times New Roman" panose="02020603050405020304" pitchFamily="18" charset="0"/>
              </a:rPr>
              <a:t>Competitive Edge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23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3"/>
          <p:cNvSpPr txBox="1">
            <a:spLocks noGrp="1"/>
          </p:cNvSpPr>
          <p:nvPr>
            <p:ph type="subTitle" idx="1"/>
          </p:nvPr>
        </p:nvSpPr>
        <p:spPr>
          <a:xfrm>
            <a:off x="1287300" y="1029585"/>
            <a:ext cx="6569400" cy="3084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just">
              <a:buSzPts val="1100"/>
            </a:pPr>
            <a:r>
              <a:rPr lang="en-US" sz="2000" dirty="0"/>
              <a:t>Total Quality Management (TQM) is a management approach aimed at continuously improving the quality of products, services, and processes within an organization.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5"/>
          <p:cNvSpPr txBox="1">
            <a:spLocks noGrp="1"/>
          </p:cNvSpPr>
          <p:nvPr>
            <p:ph type="title"/>
          </p:nvPr>
        </p:nvSpPr>
        <p:spPr>
          <a:xfrm>
            <a:off x="1155663" y="834339"/>
            <a:ext cx="6832674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Inter" panose="020B0604020202020204" charset="0"/>
                <a:ea typeface="Inter" panose="020B0604020202020204" charset="0"/>
              </a:rPr>
              <a:t>Thank You</a:t>
            </a:r>
            <a:endParaRPr b="1" dirty="0">
              <a:latin typeface="Inter" panose="020B0604020202020204" charset="0"/>
              <a:ea typeface="Inter" panose="020B0604020202020204" charset="0"/>
            </a:endParaRPr>
          </a:p>
        </p:txBody>
      </p:sp>
      <p:cxnSp>
        <p:nvCxnSpPr>
          <p:cNvPr id="530" name="Google Shape;530;p55"/>
          <p:cNvCxnSpPr/>
          <p:nvPr/>
        </p:nvCxnSpPr>
        <p:spPr>
          <a:xfrm>
            <a:off x="4572000" y="-19470"/>
            <a:ext cx="0" cy="12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1" name="Google Shape;531;p55"/>
          <p:cNvCxnSpPr/>
          <p:nvPr/>
        </p:nvCxnSpPr>
        <p:spPr>
          <a:xfrm>
            <a:off x="4572000" y="3948348"/>
            <a:ext cx="0" cy="12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88698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86"/>
          <p:cNvSpPr txBox="1">
            <a:spLocks noGrp="1"/>
          </p:cNvSpPr>
          <p:nvPr>
            <p:ph type="title"/>
          </p:nvPr>
        </p:nvSpPr>
        <p:spPr>
          <a:xfrm>
            <a:off x="788762" y="3255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latin typeface="Inter" panose="020B0604020202020204" charset="0"/>
                <a:ea typeface="Inter" panose="020B0604020202020204" charset="0"/>
              </a:rPr>
              <a:t>Meaning of TQM</a:t>
            </a:r>
          </a:p>
        </p:txBody>
      </p:sp>
      <p:cxnSp>
        <p:nvCxnSpPr>
          <p:cNvPr id="1166" name="Google Shape;1166;p86"/>
          <p:cNvCxnSpPr>
            <a:cxnSpLocks/>
          </p:cNvCxnSpPr>
          <p:nvPr/>
        </p:nvCxnSpPr>
        <p:spPr>
          <a:xfrm flipV="1">
            <a:off x="5049874" y="612424"/>
            <a:ext cx="3442888" cy="1466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37B4CE0-983E-2032-CCA3-7F43A2286AA4}"/>
              </a:ext>
            </a:extLst>
          </p:cNvPr>
          <p:cNvSpPr txBox="1"/>
          <p:nvPr/>
        </p:nvSpPr>
        <p:spPr>
          <a:xfrm>
            <a:off x="708660" y="1185124"/>
            <a:ext cx="778410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It focuses on continuous improvement of processes, products, and services to achieve customer satisfaction.- It emphasizes teamwork, employee involvement, and a systematic approach to problem-solving.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TQM originated in the manufacturing sector but has since been adopted across various industries including healthcare, education, and services.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Key principles of TQM include:</a:t>
            </a:r>
            <a:br>
              <a:rPr lang="en-US" sz="300" dirty="0">
                <a:latin typeface="Inter" panose="020B0604020202020204" charset="0"/>
                <a:ea typeface="Inter" panose="020B0604020202020204" charset="0"/>
              </a:rPr>
            </a:b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1. Customer focus</a:t>
            </a:r>
            <a:br>
              <a:rPr lang="en-US" sz="1600" dirty="0">
                <a:latin typeface="Inter" panose="020B0604020202020204" charset="0"/>
                <a:ea typeface="Inter" panose="020B0604020202020204" charset="0"/>
              </a:rPr>
            </a:b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2. Process improvement </a:t>
            </a:r>
            <a:br>
              <a:rPr lang="en-US" sz="1600" dirty="0">
                <a:latin typeface="Inter" panose="020B0604020202020204" charset="0"/>
                <a:ea typeface="Inter" panose="020B0604020202020204" charset="0"/>
              </a:rPr>
            </a:b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3. Involvement of all employees in quality initiatives</a:t>
            </a:r>
            <a:endParaRPr lang="en-IN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86"/>
          <p:cNvSpPr txBox="1">
            <a:spLocks noGrp="1"/>
          </p:cNvSpPr>
          <p:nvPr>
            <p:ph type="title"/>
          </p:nvPr>
        </p:nvSpPr>
        <p:spPr>
          <a:xfrm>
            <a:off x="788762" y="32554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latin typeface="Inter" panose="020B0604020202020204" charset="0"/>
                <a:ea typeface="Inter" panose="020B0604020202020204" charset="0"/>
              </a:rPr>
              <a:t>Importance of TQM</a:t>
            </a:r>
          </a:p>
        </p:txBody>
      </p:sp>
      <p:cxnSp>
        <p:nvCxnSpPr>
          <p:cNvPr id="1166" name="Google Shape;1166;p86"/>
          <p:cNvCxnSpPr>
            <a:cxnSpLocks/>
          </p:cNvCxnSpPr>
          <p:nvPr/>
        </p:nvCxnSpPr>
        <p:spPr>
          <a:xfrm flipV="1">
            <a:off x="5049874" y="612424"/>
            <a:ext cx="3442888" cy="1466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37B4CE0-983E-2032-CCA3-7F43A2286AA4}"/>
              </a:ext>
            </a:extLst>
          </p:cNvPr>
          <p:cNvSpPr txBox="1"/>
          <p:nvPr/>
        </p:nvSpPr>
        <p:spPr>
          <a:xfrm>
            <a:off x="788762" y="1265966"/>
            <a:ext cx="778410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TQM is crucial for organizations striving for long-term success and sustainability.</a:t>
            </a:r>
            <a:br>
              <a:rPr lang="en-US" sz="1600" dirty="0">
                <a:latin typeface="Inter" panose="020B0604020202020204" charset="0"/>
                <a:ea typeface="Inter" panose="020B0604020202020204" charset="0"/>
              </a:rPr>
            </a:b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It ensures that organizations meet or exceed customer expectations, resulting in enhanced customer satisfaction and loyalty.</a:t>
            </a:r>
            <a:br>
              <a:rPr lang="en-US" sz="1600" dirty="0">
                <a:latin typeface="Inter" panose="020B0604020202020204" charset="0"/>
                <a:ea typeface="Inter" panose="020B0604020202020204" charset="0"/>
              </a:rPr>
            </a:b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TQM fosters a culture of continuous improvement, innovation, and employee empowerment, leading to higher efficiency and productivity.</a:t>
            </a:r>
            <a:br>
              <a:rPr lang="en-US" sz="1600" dirty="0">
                <a:latin typeface="Inter" panose="020B0604020202020204" charset="0"/>
                <a:ea typeface="Inter" panose="020B0604020202020204" charset="0"/>
              </a:rPr>
            </a:br>
            <a:endParaRPr lang="en-US" sz="1600" dirty="0">
              <a:latin typeface="Inter" panose="020B0604020202020204" charset="0"/>
              <a:ea typeface="Inter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latin typeface="Inter" panose="020B0604020202020204" charset="0"/>
                <a:ea typeface="Inter" panose="020B0604020202020204" charset="0"/>
              </a:rPr>
              <a:t>By minimizing defects, errors, and waste, TQM helps organizations reduce costs and improve profitability.</a:t>
            </a:r>
          </a:p>
        </p:txBody>
      </p:sp>
    </p:spTree>
    <p:extLst>
      <p:ext uri="{BB962C8B-B14F-4D97-AF65-F5344CB8AC3E}">
        <p14:creationId xmlns:p14="http://schemas.microsoft.com/office/powerpoint/2010/main" val="3283775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86"/>
          <p:cNvSpPr txBox="1">
            <a:spLocks noGrp="1"/>
          </p:cNvSpPr>
          <p:nvPr>
            <p:ph type="subTitle" idx="1"/>
          </p:nvPr>
        </p:nvSpPr>
        <p:spPr>
          <a:xfrm>
            <a:off x="1338963" y="236465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Results in lower company-wide costs</a:t>
            </a:r>
          </a:p>
        </p:txBody>
      </p:sp>
      <p:sp>
        <p:nvSpPr>
          <p:cNvPr id="1146" name="Google Shape;1146;p86"/>
          <p:cNvSpPr txBox="1">
            <a:spLocks noGrp="1"/>
          </p:cNvSpPr>
          <p:nvPr>
            <p:ph type="subTitle" idx="2"/>
          </p:nvPr>
        </p:nvSpPr>
        <p:spPr>
          <a:xfrm>
            <a:off x="1338964" y="3374734"/>
            <a:ext cx="3060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Minimizes waste throughout the entire production and sale process</a:t>
            </a:r>
          </a:p>
        </p:txBody>
      </p:sp>
      <p:sp>
        <p:nvSpPr>
          <p:cNvPr id="1149" name="Google Shape;1149;p86"/>
          <p:cNvSpPr txBox="1">
            <a:spLocks noGrp="1"/>
          </p:cNvSpPr>
          <p:nvPr>
            <p:ph type="title"/>
          </p:nvPr>
        </p:nvSpPr>
        <p:spPr>
          <a:xfrm>
            <a:off x="720000" y="3402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latin typeface="Inter" panose="020B0604020202020204" charset="0"/>
                <a:ea typeface="Inter" panose="020B0604020202020204" charset="0"/>
              </a:rPr>
              <a:t>Advantages of TQM</a:t>
            </a:r>
          </a:p>
        </p:txBody>
      </p:sp>
      <p:sp>
        <p:nvSpPr>
          <p:cNvPr id="1150" name="Google Shape;1150;p86"/>
          <p:cNvSpPr txBox="1">
            <a:spLocks noGrp="1"/>
          </p:cNvSpPr>
          <p:nvPr>
            <p:ph type="subTitle" idx="5"/>
          </p:nvPr>
        </p:nvSpPr>
        <p:spPr>
          <a:xfrm>
            <a:off x="1338963" y="136331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Delivers stronger, higher quality products to customers</a:t>
            </a:r>
          </a:p>
        </p:txBody>
      </p:sp>
      <p:sp>
        <p:nvSpPr>
          <p:cNvPr id="1151" name="Google Shape;1151;p86"/>
          <p:cNvSpPr txBox="1">
            <a:spLocks noGrp="1"/>
          </p:cNvSpPr>
          <p:nvPr>
            <p:ph type="subTitle" idx="6"/>
          </p:nvPr>
        </p:nvSpPr>
        <p:spPr>
          <a:xfrm>
            <a:off x="5294338" y="236465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IN" dirty="0"/>
              <a:t>Strengthened competitive position</a:t>
            </a:r>
          </a:p>
        </p:txBody>
      </p:sp>
      <p:sp>
        <p:nvSpPr>
          <p:cNvPr id="1152" name="Google Shape;1152;p86"/>
          <p:cNvSpPr txBox="1">
            <a:spLocks noGrp="1"/>
          </p:cNvSpPr>
          <p:nvPr>
            <p:ph type="subTitle" idx="7"/>
          </p:nvPr>
        </p:nvSpPr>
        <p:spPr>
          <a:xfrm>
            <a:off x="5294338" y="3374734"/>
            <a:ext cx="3060900" cy="8144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Adaptability to changing or emerging market conditions and to environmental and other government regulations</a:t>
            </a:r>
          </a:p>
        </p:txBody>
      </p:sp>
      <p:sp>
        <p:nvSpPr>
          <p:cNvPr id="1155" name="Google Shape;1155;p86"/>
          <p:cNvSpPr txBox="1">
            <a:spLocks noGrp="1"/>
          </p:cNvSpPr>
          <p:nvPr>
            <p:ph type="subTitle" idx="13"/>
          </p:nvPr>
        </p:nvSpPr>
        <p:spPr>
          <a:xfrm>
            <a:off x="5294338" y="136331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/>
              <a:t>Enables a company to become more adaptable</a:t>
            </a:r>
          </a:p>
        </p:txBody>
      </p:sp>
      <p:sp>
        <p:nvSpPr>
          <p:cNvPr id="1156" name="Google Shape;1156;p86"/>
          <p:cNvSpPr/>
          <p:nvPr/>
        </p:nvSpPr>
        <p:spPr>
          <a:xfrm>
            <a:off x="788762" y="1363310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1</a:t>
            </a:r>
            <a:endParaRPr sz="23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57" name="Google Shape;1157;p86"/>
          <p:cNvSpPr/>
          <p:nvPr/>
        </p:nvSpPr>
        <p:spPr>
          <a:xfrm>
            <a:off x="788762" y="2364652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2</a:t>
            </a:r>
            <a:endParaRPr sz="230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58" name="Google Shape;1158;p86"/>
          <p:cNvSpPr/>
          <p:nvPr/>
        </p:nvSpPr>
        <p:spPr>
          <a:xfrm>
            <a:off x="788788" y="3374738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3</a:t>
            </a:r>
            <a:endParaRPr sz="230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1" name="Google Shape;1161;p86"/>
          <p:cNvSpPr/>
          <p:nvPr/>
        </p:nvSpPr>
        <p:spPr>
          <a:xfrm>
            <a:off x="4744112" y="1363310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4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2" name="Google Shape;1162;p86"/>
          <p:cNvSpPr/>
          <p:nvPr/>
        </p:nvSpPr>
        <p:spPr>
          <a:xfrm>
            <a:off x="4744112" y="2364652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5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3" name="Google Shape;1163;p86"/>
          <p:cNvSpPr/>
          <p:nvPr/>
        </p:nvSpPr>
        <p:spPr>
          <a:xfrm>
            <a:off x="4744138" y="3374738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6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cxnSp>
        <p:nvCxnSpPr>
          <p:cNvPr id="1166" name="Google Shape;1166;p86"/>
          <p:cNvCxnSpPr>
            <a:cxnSpLocks/>
          </p:cNvCxnSpPr>
          <p:nvPr/>
        </p:nvCxnSpPr>
        <p:spPr>
          <a:xfrm>
            <a:off x="5218112" y="626602"/>
            <a:ext cx="3274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29290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86"/>
          <p:cNvSpPr txBox="1">
            <a:spLocks noGrp="1"/>
          </p:cNvSpPr>
          <p:nvPr>
            <p:ph type="subTitle" idx="1"/>
          </p:nvPr>
        </p:nvSpPr>
        <p:spPr>
          <a:xfrm>
            <a:off x="1338963" y="236465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 Enhanced market image</a:t>
            </a:r>
          </a:p>
        </p:txBody>
      </p:sp>
      <p:sp>
        <p:nvSpPr>
          <p:cNvPr id="1146" name="Google Shape;1146;p86"/>
          <p:cNvSpPr txBox="1">
            <a:spLocks noGrp="1"/>
          </p:cNvSpPr>
          <p:nvPr>
            <p:ph type="subTitle" idx="2"/>
          </p:nvPr>
        </p:nvSpPr>
        <p:spPr>
          <a:xfrm>
            <a:off x="1338964" y="3360554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Elimination of defects and waste</a:t>
            </a:r>
          </a:p>
        </p:txBody>
      </p:sp>
      <p:sp>
        <p:nvSpPr>
          <p:cNvPr id="1150" name="Google Shape;1150;p86"/>
          <p:cNvSpPr txBox="1">
            <a:spLocks noGrp="1"/>
          </p:cNvSpPr>
          <p:nvPr>
            <p:ph type="subTitle" idx="5"/>
          </p:nvPr>
        </p:nvSpPr>
        <p:spPr>
          <a:xfrm>
            <a:off x="1338963" y="136331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Higher productivity</a:t>
            </a:r>
          </a:p>
        </p:txBody>
      </p:sp>
      <p:sp>
        <p:nvSpPr>
          <p:cNvPr id="1151" name="Google Shape;1151;p86"/>
          <p:cNvSpPr txBox="1">
            <a:spLocks noGrp="1"/>
          </p:cNvSpPr>
          <p:nvPr>
            <p:ph type="subTitle" idx="6"/>
          </p:nvPr>
        </p:nvSpPr>
        <p:spPr>
          <a:xfrm>
            <a:off x="5294338" y="236465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Improved customer focus, satisfaction and employee morale</a:t>
            </a:r>
          </a:p>
        </p:txBody>
      </p:sp>
      <p:sp>
        <p:nvSpPr>
          <p:cNvPr id="1152" name="Google Shape;1152;p86"/>
          <p:cNvSpPr txBox="1">
            <a:spLocks noGrp="1"/>
          </p:cNvSpPr>
          <p:nvPr>
            <p:ph type="subTitle" idx="7"/>
          </p:nvPr>
        </p:nvSpPr>
        <p:spPr>
          <a:xfrm>
            <a:off x="5294338" y="3360554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Increased customer loyalty, retention and job security</a:t>
            </a:r>
          </a:p>
        </p:txBody>
      </p:sp>
      <p:sp>
        <p:nvSpPr>
          <p:cNvPr id="1155" name="Google Shape;1155;p86"/>
          <p:cNvSpPr txBox="1">
            <a:spLocks noGrp="1"/>
          </p:cNvSpPr>
          <p:nvPr>
            <p:ph type="subTitle" idx="13"/>
          </p:nvPr>
        </p:nvSpPr>
        <p:spPr>
          <a:xfrm>
            <a:off x="5294338" y="1363310"/>
            <a:ext cx="3060900" cy="47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SzPts val="1100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Reduced costs and better cost management</a:t>
            </a:r>
          </a:p>
        </p:txBody>
      </p:sp>
      <p:sp>
        <p:nvSpPr>
          <p:cNvPr id="1156" name="Google Shape;1156;p86"/>
          <p:cNvSpPr/>
          <p:nvPr/>
        </p:nvSpPr>
        <p:spPr>
          <a:xfrm>
            <a:off x="788762" y="1363310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7</a:t>
            </a:r>
            <a:endParaRPr sz="23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57" name="Google Shape;1157;p86"/>
          <p:cNvSpPr/>
          <p:nvPr/>
        </p:nvSpPr>
        <p:spPr>
          <a:xfrm>
            <a:off x="788762" y="2364652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8</a:t>
            </a:r>
            <a:endParaRPr sz="23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58" name="Google Shape;1158;p86"/>
          <p:cNvSpPr/>
          <p:nvPr/>
        </p:nvSpPr>
        <p:spPr>
          <a:xfrm>
            <a:off x="788788" y="3360558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9</a:t>
            </a:r>
            <a:endParaRPr sz="23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1" name="Google Shape;1161;p86"/>
          <p:cNvSpPr/>
          <p:nvPr/>
        </p:nvSpPr>
        <p:spPr>
          <a:xfrm>
            <a:off x="4678300" y="1363310"/>
            <a:ext cx="539812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10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2" name="Google Shape;1162;p86"/>
          <p:cNvSpPr/>
          <p:nvPr/>
        </p:nvSpPr>
        <p:spPr>
          <a:xfrm>
            <a:off x="4744112" y="2364652"/>
            <a:ext cx="474000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11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sp>
        <p:nvSpPr>
          <p:cNvPr id="1163" name="Google Shape;1163;p86"/>
          <p:cNvSpPr/>
          <p:nvPr/>
        </p:nvSpPr>
        <p:spPr>
          <a:xfrm>
            <a:off x="4678326" y="3360558"/>
            <a:ext cx="539812" cy="474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Inter" panose="020B0604020202020204" charset="0"/>
                <a:ea typeface="Inter" panose="020B0604020202020204" charset="0"/>
                <a:cs typeface="Raleway"/>
                <a:sym typeface="Raleway"/>
              </a:rPr>
              <a:t>12</a:t>
            </a:r>
            <a:endParaRPr sz="2200" dirty="0">
              <a:solidFill>
                <a:schemeClr val="dk1"/>
              </a:solidFill>
              <a:latin typeface="Inter" panose="020B0604020202020204" charset="0"/>
              <a:ea typeface="Inter" panose="020B0604020202020204" charset="0"/>
              <a:cs typeface="Raleway"/>
              <a:sym typeface="Raleway"/>
            </a:endParaRPr>
          </a:p>
        </p:txBody>
      </p:sp>
      <p:cxnSp>
        <p:nvCxnSpPr>
          <p:cNvPr id="5" name="Google Shape;1166;p86">
            <a:extLst>
              <a:ext uri="{FF2B5EF4-FFF2-40B4-BE49-F238E27FC236}">
                <a16:creationId xmlns:a16="http://schemas.microsoft.com/office/drawing/2014/main" id="{334DA8A6-BCA5-D231-1E05-68CEFFE129B1}"/>
              </a:ext>
            </a:extLst>
          </p:cNvPr>
          <p:cNvCxnSpPr>
            <a:cxnSpLocks/>
          </p:cNvCxnSpPr>
          <p:nvPr/>
        </p:nvCxnSpPr>
        <p:spPr>
          <a:xfrm>
            <a:off x="5218112" y="626600"/>
            <a:ext cx="3274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149;p86">
            <a:extLst>
              <a:ext uri="{FF2B5EF4-FFF2-40B4-BE49-F238E27FC236}">
                <a16:creationId xmlns:a16="http://schemas.microsoft.com/office/drawing/2014/main" id="{97AD5F8F-1958-3E44-9B20-9E7B12FC6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402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latin typeface="Inter" panose="020B0604020202020204" charset="0"/>
                <a:ea typeface="Inter" panose="020B0604020202020204" charset="0"/>
              </a:rPr>
              <a:t>Advantages of TQM</a:t>
            </a:r>
          </a:p>
        </p:txBody>
      </p:sp>
    </p:spTree>
    <p:extLst>
      <p:ext uri="{BB962C8B-B14F-4D97-AF65-F5344CB8AC3E}">
        <p14:creationId xmlns:p14="http://schemas.microsoft.com/office/powerpoint/2010/main" val="1393965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1166;p86">
            <a:extLst>
              <a:ext uri="{FF2B5EF4-FFF2-40B4-BE49-F238E27FC236}">
                <a16:creationId xmlns:a16="http://schemas.microsoft.com/office/drawing/2014/main" id="{334DA8A6-BCA5-D231-1E05-68CEFFE129B1}"/>
              </a:ext>
            </a:extLst>
          </p:cNvPr>
          <p:cNvCxnSpPr>
            <a:cxnSpLocks/>
          </p:cNvCxnSpPr>
          <p:nvPr/>
        </p:nvCxnSpPr>
        <p:spPr>
          <a:xfrm>
            <a:off x="5218112" y="626600"/>
            <a:ext cx="327465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149;p86">
            <a:extLst>
              <a:ext uri="{FF2B5EF4-FFF2-40B4-BE49-F238E27FC236}">
                <a16:creationId xmlns:a16="http://schemas.microsoft.com/office/drawing/2014/main" id="{97AD5F8F-1958-3E44-9B20-9E7B12FC61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402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b="1" dirty="0">
                <a:latin typeface="Inter" panose="020B0604020202020204" charset="0"/>
                <a:ea typeface="Inter" panose="020B0604020202020204" charset="0"/>
              </a:rPr>
              <a:t>Why do we need TQM ?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C4A0C2C4-A530-461F-CA5E-5AE16DE6E4EB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720000" y="1349135"/>
            <a:ext cx="3852000" cy="303147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Enhances customer satisfaction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Optimizes processes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Engages employees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Fosters continuous improvement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Reduces errors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Improves reputation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dirty="0"/>
          </a:p>
        </p:txBody>
      </p:sp>
      <p:sp>
        <p:nvSpPr>
          <p:cNvPr id="16" name="Subtitle 8">
            <a:extLst>
              <a:ext uri="{FF2B5EF4-FFF2-40B4-BE49-F238E27FC236}">
                <a16:creationId xmlns:a16="http://schemas.microsoft.com/office/drawing/2014/main" id="{0155221E-CFD1-D406-394E-0BD59AD70E5D}"/>
              </a:ext>
            </a:extLst>
          </p:cNvPr>
          <p:cNvSpPr txBox="1">
            <a:spLocks/>
          </p:cNvSpPr>
          <p:nvPr/>
        </p:nvSpPr>
        <p:spPr>
          <a:xfrm>
            <a:off x="4572000" y="1278590"/>
            <a:ext cx="3920762" cy="3172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Supports data-driven decisions</a:t>
            </a:r>
            <a:br>
              <a:rPr lang="en-US" sz="1600" dirty="0"/>
            </a:b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Ensures compliance with standards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Achieves higher efficiency and productivity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Increases customer loyalty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6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/>
              <a:t>Provides a competitive advantage in the market</a:t>
            </a:r>
          </a:p>
        </p:txBody>
      </p:sp>
    </p:spTree>
    <p:extLst>
      <p:ext uri="{BB962C8B-B14F-4D97-AF65-F5344CB8AC3E}">
        <p14:creationId xmlns:p14="http://schemas.microsoft.com/office/powerpoint/2010/main" val="284002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4"/>
          <p:cNvSpPr txBox="1">
            <a:spLocks noGrp="1"/>
          </p:cNvSpPr>
          <p:nvPr>
            <p:ph type="title"/>
          </p:nvPr>
        </p:nvSpPr>
        <p:spPr>
          <a:xfrm>
            <a:off x="2232624" y="1834575"/>
            <a:ext cx="4384075" cy="13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Inter" panose="020B0604020202020204" charset="0"/>
                <a:ea typeface="Inter" panose="020B0604020202020204" charset="0"/>
              </a:rPr>
              <a:t>CASE STUDY: </a:t>
            </a:r>
            <a:r>
              <a:rPr lang="en" dirty="0">
                <a:latin typeface="Inter" panose="020B0604020202020204" charset="0"/>
                <a:ea typeface="Inter" panose="020B0604020202020204" charset="0"/>
              </a:rPr>
              <a:t>TOYOTA</a:t>
            </a:r>
            <a:endParaRPr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28" name="Google Shape;328;p44"/>
          <p:cNvSpPr txBox="1">
            <a:spLocks noGrp="1"/>
          </p:cNvSpPr>
          <p:nvPr>
            <p:ph type="title" idx="2"/>
          </p:nvPr>
        </p:nvSpPr>
        <p:spPr>
          <a:xfrm>
            <a:off x="930425" y="1902393"/>
            <a:ext cx="1188600" cy="118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Inter" panose="020B0604020202020204" charset="0"/>
                <a:ea typeface="Inter" panose="020B0604020202020204" charset="0"/>
              </a:rPr>
              <a:t>01</a:t>
            </a:r>
            <a:endParaRPr dirty="0">
              <a:latin typeface="Inter" panose="020B0604020202020204" charset="0"/>
              <a:ea typeface="Inter" panose="020B0604020202020204" charset="0"/>
            </a:endParaRPr>
          </a:p>
        </p:txBody>
      </p:sp>
      <p:cxnSp>
        <p:nvCxnSpPr>
          <p:cNvPr id="330" name="Google Shape;330;p44"/>
          <p:cNvCxnSpPr/>
          <p:nvPr/>
        </p:nvCxnSpPr>
        <p:spPr>
          <a:xfrm>
            <a:off x="3264408" y="-9525"/>
            <a:ext cx="0" cy="1238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1" name="Google Shape;331;p44"/>
          <p:cNvCxnSpPr/>
          <p:nvPr/>
        </p:nvCxnSpPr>
        <p:spPr>
          <a:xfrm>
            <a:off x="3264408" y="3905100"/>
            <a:ext cx="0" cy="1238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9"/>
          <p:cNvSpPr txBox="1">
            <a:spLocks noGrp="1"/>
          </p:cNvSpPr>
          <p:nvPr>
            <p:ph type="title"/>
          </p:nvPr>
        </p:nvSpPr>
        <p:spPr>
          <a:xfrm>
            <a:off x="645041" y="445925"/>
            <a:ext cx="75966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1" dirty="0">
                <a:latin typeface="Inter" panose="020B0604020202020204" charset="0"/>
                <a:ea typeface="Inter" panose="020B0604020202020204" charset="0"/>
              </a:rPr>
              <a:t> IMPLEMENTATION OF TQM IN TOYOTA</a:t>
            </a:r>
          </a:p>
        </p:txBody>
      </p:sp>
      <p:sp>
        <p:nvSpPr>
          <p:cNvPr id="765" name="Google Shape;765;p69"/>
          <p:cNvSpPr txBox="1">
            <a:spLocks noGrp="1"/>
          </p:cNvSpPr>
          <p:nvPr>
            <p:ph type="body" idx="1"/>
          </p:nvPr>
        </p:nvSpPr>
        <p:spPr>
          <a:xfrm>
            <a:off x="720000" y="1506329"/>
            <a:ext cx="7704000" cy="29048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Extended management responsibility beyond immediate products and services</a:t>
            </a:r>
          </a:p>
          <a:p>
            <a:endParaRPr lang="en-US" sz="1600" dirty="0"/>
          </a:p>
          <a:p>
            <a:r>
              <a:rPr lang="en-US" sz="1600" dirty="0"/>
              <a:t>Examined consumer usage patterns to develop and enhance products</a:t>
            </a:r>
          </a:p>
          <a:p>
            <a:endParaRPr lang="en-US" sz="1600" dirty="0"/>
          </a:p>
          <a:p>
            <a:r>
              <a:rPr lang="en-US" sz="1600" dirty="0"/>
              <a:t>Focused on minimizing procedural impacts through optimization</a:t>
            </a:r>
          </a:p>
          <a:p>
            <a:endParaRPr lang="en-US" sz="1600" dirty="0"/>
          </a:p>
          <a:p>
            <a:r>
              <a:rPr lang="en-US" sz="1600" dirty="0"/>
              <a:t>Emphasized kaizen (continuous process improvement) for measurable, repeatable, and visible procedures</a:t>
            </a:r>
            <a:endParaRPr lang="en-IN" sz="1600" dirty="0"/>
          </a:p>
        </p:txBody>
      </p:sp>
      <p:cxnSp>
        <p:nvCxnSpPr>
          <p:cNvPr id="766" name="Google Shape;766;p69"/>
          <p:cNvCxnSpPr>
            <a:cxnSpLocks/>
          </p:cNvCxnSpPr>
          <p:nvPr/>
        </p:nvCxnSpPr>
        <p:spPr>
          <a:xfrm>
            <a:off x="8059479" y="732275"/>
            <a:ext cx="36452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ales Target Achievement Consulting Toolkit by Slidesgo">
  <a:themeElements>
    <a:clrScheme name="Simple Light">
      <a:dk1>
        <a:srgbClr val="000000"/>
      </a:dk1>
      <a:lt1>
        <a:srgbClr val="EEEEEE"/>
      </a:lt1>
      <a:dk2>
        <a:srgbClr val="FFFFFF"/>
      </a:dk2>
      <a:lt2>
        <a:srgbClr val="DD3B23"/>
      </a:lt2>
      <a:accent1>
        <a:srgbClr val="FC5F00"/>
      </a:accent1>
      <a:accent2>
        <a:srgbClr val="F180F7"/>
      </a:accent2>
      <a:accent3>
        <a:srgbClr val="8B0F65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878</Words>
  <Application>Microsoft Macintosh PowerPoint</Application>
  <PresentationFormat>On-screen Show (16:9)</PresentationFormat>
  <Paragraphs>138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Roboto Condensed Light</vt:lpstr>
      <vt:lpstr>Arial</vt:lpstr>
      <vt:lpstr>Raleway</vt:lpstr>
      <vt:lpstr>Inter</vt:lpstr>
      <vt:lpstr>Calibri</vt:lpstr>
      <vt:lpstr>Wingdings</vt:lpstr>
      <vt:lpstr>Open Sans</vt:lpstr>
      <vt:lpstr>Sales Target Achievement Consulting Toolkit by Slidesgo</vt:lpstr>
      <vt:lpstr>Total Quality Management</vt:lpstr>
      <vt:lpstr>PowerPoint Presentation</vt:lpstr>
      <vt:lpstr>Meaning of TQM</vt:lpstr>
      <vt:lpstr>Importance of TQM</vt:lpstr>
      <vt:lpstr>Advantages of TQM</vt:lpstr>
      <vt:lpstr>Advantages of TQM</vt:lpstr>
      <vt:lpstr>Why do we need TQM ?</vt:lpstr>
      <vt:lpstr>CASE STUDY: TOYOTA</vt:lpstr>
      <vt:lpstr> IMPLEMENTATION OF TQM IN TOYOTA</vt:lpstr>
      <vt:lpstr> KEY PRINCIPLES OF TOYOTA'S TQM APPROACH</vt:lpstr>
      <vt:lpstr>CASE STUDY :  Ramaiah Institute of Management Studies (RIMS)</vt:lpstr>
      <vt:lpstr> IMPLEMENTATION OF TQM IN RIMS</vt:lpstr>
      <vt:lpstr>Results and Impact of TQM at RIMS</vt:lpstr>
      <vt:lpstr>Key Strategies</vt:lpstr>
      <vt:lpstr>Project Outcomes and Next Steps</vt:lpstr>
      <vt:lpstr>Total Quality Management as a Cultural Phenomenon</vt:lpstr>
      <vt:lpstr>Total Quality Management as a Cultural Phenomenon</vt:lpstr>
      <vt:lpstr>Total Quality Management as a Cultural Phenomenon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Key Principles of Toyota's TQM Approach</dc:title>
  <cp:lastModifiedBy>Arushi Sangle</cp:lastModifiedBy>
  <cp:revision>9</cp:revision>
  <dcterms:modified xsi:type="dcterms:W3CDTF">2024-04-05T05:53:06Z</dcterms:modified>
</cp:coreProperties>
</file>